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29" r:id="rId3"/>
    <p:sldId id="327" r:id="rId4"/>
    <p:sldId id="330" r:id="rId5"/>
    <p:sldId id="313" r:id="rId6"/>
    <p:sldId id="261" r:id="rId7"/>
    <p:sldId id="314" r:id="rId8"/>
    <p:sldId id="315" r:id="rId9"/>
    <p:sldId id="347" r:id="rId10"/>
    <p:sldId id="316" r:id="rId11"/>
    <p:sldId id="317" r:id="rId12"/>
    <p:sldId id="319" r:id="rId13"/>
    <p:sldId id="320" r:id="rId14"/>
    <p:sldId id="323" r:id="rId15"/>
    <p:sldId id="324" r:id="rId16"/>
    <p:sldId id="348" r:id="rId17"/>
    <p:sldId id="331" r:id="rId18"/>
    <p:sldId id="349" r:id="rId19"/>
    <p:sldId id="350" r:id="rId20"/>
    <p:sldId id="336" r:id="rId21"/>
    <p:sldId id="338" r:id="rId22"/>
    <p:sldId id="337" r:id="rId23"/>
    <p:sldId id="339" r:id="rId24"/>
    <p:sldId id="340" r:id="rId25"/>
    <p:sldId id="341" r:id="rId26"/>
    <p:sldId id="342" r:id="rId27"/>
    <p:sldId id="343" r:id="rId28"/>
    <p:sldId id="352" r:id="rId29"/>
    <p:sldId id="353" r:id="rId30"/>
    <p:sldId id="354" r:id="rId31"/>
    <p:sldId id="344" r:id="rId32"/>
    <p:sldId id="345" r:id="rId33"/>
    <p:sldId id="346" r:id="rId34"/>
    <p:sldId id="333" r:id="rId35"/>
    <p:sldId id="334" r:id="rId36"/>
    <p:sldId id="335" r:id="rId37"/>
    <p:sldId id="257" r:id="rId3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95DA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A9D880-CAF4-4231-9984-DAFF354EDDFA}" type="datetimeFigureOut">
              <a:rPr lang="pt-BR" smtClean="0"/>
              <a:pPr/>
              <a:t>24/06/2015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D48382-006D-45EC-A448-A90C78FA4590}" type="slidenum">
              <a:rPr lang="pt-BR" smtClean="0"/>
              <a:pPr/>
              <a:t>‹nº›</a:t>
            </a:fld>
            <a:endParaRPr lang="pt-BR"/>
          </a:p>
        </p:txBody>
      </p:sp>
    </p:spTree>
    <p:extLst>
      <p:ext uri="{BB962C8B-B14F-4D97-AF65-F5344CB8AC3E}">
        <p14:creationId xmlns:p14="http://schemas.microsoft.com/office/powerpoint/2010/main" val="325082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93D642-28A9-4CCB-ADA7-D610E1971FB7}" type="slidenum">
              <a:rPr lang="pt-BR"/>
              <a:pPr/>
              <a:t>‹nº›</a:t>
            </a:fld>
            <a:endParaRPr lang="pt-BR"/>
          </a:p>
        </p:txBody>
      </p:sp>
    </p:spTree>
    <p:extLst>
      <p:ext uri="{BB962C8B-B14F-4D97-AF65-F5344CB8AC3E}">
        <p14:creationId xmlns:p14="http://schemas.microsoft.com/office/powerpoint/2010/main" val="1748067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F793D642-28A9-4CCB-ADA7-D610E1971FB7}"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91185-537B-480A-97CF-A5138A3B8A22}" type="slidenum">
              <a:rPr lang="pt-BR"/>
              <a:pPr/>
              <a:t>5</a:t>
            </a:fld>
            <a:endParaRPr lang="pt-BR"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28953-44C8-48DD-95E0-24FD8E7EF3E5}" type="slidenum">
              <a:rPr lang="pt-BR"/>
              <a:pPr/>
              <a:t>6</a:t>
            </a:fld>
            <a:endParaRPr lang="pt-BR"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793D642-28A9-4CCB-ADA7-D610E1971FB7}" type="slidenum">
              <a:rPr lang="pt-BR" smtClean="0"/>
              <a:pPr/>
              <a:t>17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2BD1C631-D7BC-4EF1-935F-204BEBA7E8F8}"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B4FE5BAF-3E0D-4058-B1A1-EEBA39B6053B}"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D6783979-37C0-4CAF-B343-A6A7B4561BE9}" type="slidenum">
              <a:rPr lang="pt-B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p:spPr>
        <p:txBody>
          <a:bodyPr/>
          <a:lstStyle>
            <a:lvl1pPr>
              <a:defRPr/>
            </a:lvl1pPr>
          </a:lstStyle>
          <a:p>
            <a:fld id="{51A715BC-E880-4FF7-84AE-312DD5D6BF1E}"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5AF35ABA-39F5-4B0D-BA36-DD0B105D1EE9}"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11DE9D68-E8AA-4530-BE73-38746FE61D9C}"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4EDDBB16-6042-484D-9B12-BE4C63C3C57B}"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ADE511F7-8BB2-4693-B61F-BBB8BAA59634}"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67F4A5D8-E7AE-4FE9-A37C-69136DE10836}"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62CF6DB5-8956-4919-AF82-7850BD49077B}"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4356FB50-2EC5-4C78-B3B0-4FE662AB4CED}"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E78CAA51-8396-4137-B401-1CC674F30F3B}"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83E9BF-E007-429D-84A2-2B4C36918588}"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3000" r="-3000"/>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11560" y="0"/>
            <a:ext cx="7920880" cy="6669360"/>
          </a:xfrm>
        </p:spPr>
        <p:txBody>
          <a:bodyPr/>
          <a:lstStyle/>
          <a:p>
            <a:pPr>
              <a:lnSpc>
                <a:spcPct val="90000"/>
              </a:lnSpc>
            </a:pPr>
            <a:r>
              <a:rPr lang="pt-BR" b="1" dirty="0" smtClean="0">
                <a:solidFill>
                  <a:srgbClr val="195DAF"/>
                </a:solidFill>
              </a:rPr>
              <a:t>O Sistema Único de Assistência Social na atenção as situações de desastre</a:t>
            </a:r>
            <a:endParaRPr lang="pt-BR" b="1" dirty="0">
              <a:solidFill>
                <a:srgbClr val="195DA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lstStyle/>
          <a:p>
            <a:r>
              <a:rPr lang="pt-BR" sz="3600" b="1" dirty="0" smtClean="0"/>
              <a:t>Proteção Social Especial</a:t>
            </a:r>
            <a:endParaRPr lang="pt-BR" sz="3600" b="1" dirty="0"/>
          </a:p>
        </p:txBody>
      </p:sp>
      <p:sp>
        <p:nvSpPr>
          <p:cNvPr id="3" name="Espaço Reservado para Conteúdo 2"/>
          <p:cNvSpPr>
            <a:spLocks noGrp="1"/>
          </p:cNvSpPr>
          <p:nvPr>
            <p:ph idx="1"/>
          </p:nvPr>
        </p:nvSpPr>
        <p:spPr/>
        <p:txBody>
          <a:bodyPr/>
          <a:lstStyle/>
          <a:p>
            <a:r>
              <a:rPr lang="pt-BR" sz="2600" dirty="0" smtClean="0"/>
              <a:t>Destina-se a famílias e indivíduos em situação de risco pessoal ou social, cujos direitos tenham sido violados ou ameaçados. </a:t>
            </a:r>
          </a:p>
          <a:p>
            <a:r>
              <a:rPr lang="pt-BR" sz="2600" dirty="0" smtClean="0"/>
              <a:t>Diferentemente da Proteção Social Básica que tem um caráter preventivo, a PSE atua com natureza </a:t>
            </a:r>
            <a:r>
              <a:rPr lang="pt-BR" sz="2600" dirty="0" err="1" smtClean="0"/>
              <a:t>protetiva</a:t>
            </a:r>
            <a:r>
              <a:rPr lang="pt-BR" sz="2600" dirty="0" smtClean="0"/>
              <a:t>. São ações que requerem o acompanhamento familiar e individual.</a:t>
            </a:r>
          </a:p>
          <a:p>
            <a:r>
              <a:rPr lang="pt-BR" sz="2600" dirty="0" smtClean="0"/>
              <a:t>Organiza-se segundo os níveis de agravamento, a natureza e a especificidade do atendimento em PSE de Média ou Alta Complexidade.</a:t>
            </a:r>
          </a:p>
          <a:p>
            <a:endParaRPr lang="pt-B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00042"/>
            <a:ext cx="8229600" cy="1143000"/>
          </a:xfrm>
        </p:spPr>
        <p:txBody>
          <a:bodyPr/>
          <a:lstStyle/>
          <a:p>
            <a:r>
              <a:rPr lang="pt-BR" sz="3600" b="1" dirty="0" smtClean="0"/>
              <a:t>PSE de Média Complexidade</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Oferece atendimento especializado às famílias e indivíduos com seus direitos violados, mas cujos vínculos familiar e comunitário não foram rompidos. </a:t>
            </a:r>
          </a:p>
          <a:p>
            <a:endParaRPr lang="pt-BR" sz="2600" dirty="0" smtClean="0"/>
          </a:p>
          <a:p>
            <a:r>
              <a:rPr lang="pt-BR" sz="2600" dirty="0" smtClean="0"/>
              <a:t>Operada no Centro Especializado de Referencia de Assistência Social – CREAS</a:t>
            </a:r>
          </a:p>
          <a:p>
            <a:pPr>
              <a:buNone/>
            </a:pPr>
            <a:r>
              <a:rPr lang="pt-BR" sz="28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lstStyle/>
          <a:p>
            <a:r>
              <a:rPr lang="pt-BR" sz="3600" b="1" dirty="0" smtClean="0"/>
              <a:t>PSE de Alta Complexidade</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Oferta atendimento às famílias e indivíduos que se encontram em situação de abandono, ameaça ou violação de direitos, necessitando de acolhimento provisório, fora de seu núcleo familiar de origem.</a:t>
            </a:r>
          </a:p>
          <a:p>
            <a:pPr>
              <a:buNone/>
            </a:pPr>
            <a:endParaRPr lang="pt-BR"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42918"/>
            <a:ext cx="8229600" cy="5483245"/>
          </a:xfrm>
        </p:spPr>
        <p:txBody>
          <a:bodyPr/>
          <a:lstStyle/>
          <a:p>
            <a:pPr algn="ctr">
              <a:buNone/>
            </a:pPr>
            <a:r>
              <a:rPr lang="pt-BR" sz="3600" b="1" dirty="0" smtClean="0"/>
              <a:t>Serviços que compõem a PSE</a:t>
            </a:r>
          </a:p>
          <a:p>
            <a:endParaRPr lang="pt-BR" sz="2600" dirty="0" smtClean="0"/>
          </a:p>
          <a:p>
            <a:r>
              <a:rPr lang="pt-BR" sz="2600" dirty="0" smtClean="0"/>
              <a:t>Serviço de Acolhimento Institucional</a:t>
            </a:r>
          </a:p>
          <a:p>
            <a:r>
              <a:rPr lang="pt-BR" sz="2600" dirty="0" smtClean="0"/>
              <a:t>Serviço de Acolhimento em República</a:t>
            </a:r>
          </a:p>
          <a:p>
            <a:r>
              <a:rPr lang="pt-BR" sz="2600" dirty="0" smtClean="0"/>
              <a:t>Serviço de Acolhimento em Família Acolhedora</a:t>
            </a:r>
          </a:p>
          <a:p>
            <a:r>
              <a:rPr lang="pt-BR" sz="2600" dirty="0" smtClean="0">
                <a:solidFill>
                  <a:srgbClr val="FF0000"/>
                </a:solidFill>
              </a:rPr>
              <a:t>Serviço de Proteção em Situações de Calamidades Públicas e de Emergências</a:t>
            </a:r>
          </a:p>
          <a:p>
            <a:pPr>
              <a:buNone/>
            </a:pPr>
            <a:endParaRPr lang="pt-BR" sz="2600" dirty="0" smtClean="0">
              <a:solidFill>
                <a:srgbClr val="FF0000"/>
              </a:solidFill>
            </a:endParaRPr>
          </a:p>
          <a:p>
            <a:pPr>
              <a:buNone/>
            </a:pPr>
            <a:r>
              <a:rPr lang="pt-BR" sz="2600" dirty="0" smtClean="0"/>
              <a:t>    Resolução nº 109, de 11 de novembro de 2009, que dispõe sobre a Tipificação Nacional dos Serviços </a:t>
            </a:r>
            <a:r>
              <a:rPr lang="pt-BR" sz="2600" dirty="0" err="1" smtClean="0"/>
              <a:t>Socioassistenciais</a:t>
            </a:r>
            <a:r>
              <a:rPr lang="pt-BR" sz="2600" dirty="0" smtClean="0"/>
              <a:t>. </a:t>
            </a:r>
            <a:endParaRPr lang="pt-BR" sz="2600"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9600" cy="1143000"/>
          </a:xfrm>
        </p:spPr>
        <p:txBody>
          <a:bodyPr/>
          <a:lstStyle/>
          <a:p>
            <a:pPr algn="l">
              <a:spcBef>
                <a:spcPts val="0"/>
              </a:spcBef>
            </a:pPr>
            <a:r>
              <a:rPr lang="pt-BR" sz="3600" b="1" dirty="0" smtClean="0"/>
              <a:t>Serviço de Proteção em Situações de Calamidade e de Emergências</a:t>
            </a:r>
            <a:endParaRPr lang="pt-BR" sz="3600" b="1" dirty="0"/>
          </a:p>
        </p:txBody>
      </p:sp>
      <p:sp>
        <p:nvSpPr>
          <p:cNvPr id="3" name="Espaço Reservado para Conteúdo 2"/>
          <p:cNvSpPr>
            <a:spLocks noGrp="1"/>
          </p:cNvSpPr>
          <p:nvPr>
            <p:ph idx="1"/>
          </p:nvPr>
        </p:nvSpPr>
        <p:spPr/>
        <p:txBody>
          <a:bodyPr/>
          <a:lstStyle/>
          <a:p>
            <a:endParaRPr lang="pt-BR" dirty="0" smtClean="0"/>
          </a:p>
          <a:p>
            <a:r>
              <a:rPr lang="pt-BR" sz="2600" dirty="0" smtClean="0"/>
              <a:t>Promove apoio e proteção a população atingida por situações de emergências e calamidades públicas (incêndios, desabamentos, deslizamentos, alagamentos,dentre outras) com a oferta de alojamentos provisórios, atenções e provisões materiais, conforme as necessidades detectadas.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714356"/>
            <a:ext cx="8229600" cy="1143000"/>
          </a:xfrm>
        </p:spPr>
        <p:txBody>
          <a:bodyPr/>
          <a:lstStyle/>
          <a:p>
            <a:r>
              <a:rPr lang="pt-BR" sz="3600" b="1" dirty="0" smtClean="0"/>
              <a:t>Serviço de Proteção em Situações de Calamidade e de Emergências</a:t>
            </a:r>
            <a:endParaRPr lang="pt-BR" sz="3600" dirty="0"/>
          </a:p>
        </p:txBody>
      </p:sp>
      <p:sp>
        <p:nvSpPr>
          <p:cNvPr id="3" name="Espaço Reservado para Conteúdo 2"/>
          <p:cNvSpPr>
            <a:spLocks noGrp="1"/>
          </p:cNvSpPr>
          <p:nvPr>
            <p:ph idx="1"/>
          </p:nvPr>
        </p:nvSpPr>
        <p:spPr/>
        <p:txBody>
          <a:bodyPr/>
          <a:lstStyle/>
          <a:p>
            <a:endParaRPr lang="pt-BR" sz="2800" dirty="0" smtClean="0"/>
          </a:p>
          <a:p>
            <a:r>
              <a:rPr lang="pt-BR" sz="2600" dirty="0" smtClean="0"/>
              <a:t>Deve assegurar a realização de articulações e a participação em ações conjuntas de caráter </a:t>
            </a:r>
            <a:r>
              <a:rPr lang="pt-BR" sz="2600" dirty="0" err="1" smtClean="0"/>
              <a:t>intersetorial</a:t>
            </a:r>
            <a:r>
              <a:rPr lang="pt-BR" sz="2600" dirty="0" smtClean="0"/>
              <a:t> para minimização dos danos ocasionados e o provimento das necessidades verificadas.</a:t>
            </a: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714356"/>
            <a:ext cx="8229600" cy="1143000"/>
          </a:xfrm>
        </p:spPr>
        <p:txBody>
          <a:bodyPr/>
          <a:lstStyle/>
          <a:p>
            <a:r>
              <a:rPr lang="pt-BR" sz="3600" b="1" dirty="0" smtClean="0"/>
              <a:t>Serviço de Proteção em Situações de Calamidade e de Emergências</a:t>
            </a:r>
            <a:endParaRPr lang="pt-BR" sz="3600" dirty="0"/>
          </a:p>
        </p:txBody>
      </p:sp>
      <p:sp>
        <p:nvSpPr>
          <p:cNvPr id="3" name="Espaço Reservado para Conteúdo 2"/>
          <p:cNvSpPr>
            <a:spLocks noGrp="1"/>
          </p:cNvSpPr>
          <p:nvPr>
            <p:ph idx="1"/>
          </p:nvPr>
        </p:nvSpPr>
        <p:spPr/>
        <p:txBody>
          <a:bodyPr/>
          <a:lstStyle/>
          <a:p>
            <a:endParaRPr lang="pt-BR" sz="2800" dirty="0" smtClean="0"/>
          </a:p>
          <a:p>
            <a:r>
              <a:rPr lang="pt-BR" sz="2600" dirty="0" smtClean="0"/>
              <a:t>Também são atendidos as famílias e indivíduos removidos de áreas consideradas de risco, em ações de prevenção ou por determinação do Poder Judiciário. </a:t>
            </a:r>
            <a:br>
              <a:rPr lang="pt-BR" sz="2600" dirty="0" smtClean="0"/>
            </a:br>
            <a:endParaRPr lang="pt-BR" sz="2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smtClean="0"/>
              <a:t>Objetivos:</a:t>
            </a:r>
            <a:endParaRPr lang="pt-BR" sz="3600" b="1" dirty="0"/>
          </a:p>
        </p:txBody>
      </p:sp>
      <p:sp>
        <p:nvSpPr>
          <p:cNvPr id="3" name="Espaço Reservado para Conteúdo 2"/>
          <p:cNvSpPr>
            <a:spLocks noGrp="1"/>
          </p:cNvSpPr>
          <p:nvPr>
            <p:ph idx="1"/>
          </p:nvPr>
        </p:nvSpPr>
        <p:spPr>
          <a:xfrm>
            <a:off x="457200" y="1428736"/>
            <a:ext cx="8401080" cy="4697427"/>
          </a:xfrm>
        </p:spPr>
        <p:txBody>
          <a:bodyPr/>
          <a:lstStyle/>
          <a:p>
            <a:r>
              <a:rPr lang="pt-BR" sz="2600" dirty="0" smtClean="0"/>
              <a:t>Assegurar acolhimento imediato em condições dignas e de segurança</a:t>
            </a:r>
          </a:p>
          <a:p>
            <a:r>
              <a:rPr lang="pt-BR" sz="2600" dirty="0" smtClean="0"/>
              <a:t>Manter alojamentos provisórios, quando necessário</a:t>
            </a:r>
          </a:p>
          <a:p>
            <a:r>
              <a:rPr lang="pt-BR" sz="2600" dirty="0" smtClean="0"/>
              <a:t>Identificar perdas e danos ocorridos e cadastrar a população atingida</a:t>
            </a:r>
          </a:p>
          <a:p>
            <a:r>
              <a:rPr lang="pt-BR" sz="2600" dirty="0" smtClean="0"/>
              <a:t>Articular a rede de políticas públicas e redes sociais de apoio para prover as necessidades detectadas</a:t>
            </a:r>
          </a:p>
          <a:p>
            <a:r>
              <a:rPr lang="pt-BR" sz="2600" dirty="0" smtClean="0"/>
              <a:t>Promover a inserção na rede </a:t>
            </a:r>
            <a:r>
              <a:rPr lang="pt-BR" sz="2600" dirty="0" err="1" smtClean="0"/>
              <a:t>socioassistencial</a:t>
            </a:r>
            <a:r>
              <a:rPr lang="pt-BR" sz="2600" dirty="0" smtClean="0"/>
              <a:t> e o acesso a benefícios eventuais</a:t>
            </a:r>
          </a:p>
          <a:p>
            <a:endParaRPr lang="pt-BR" sz="2800" dirty="0" smtClean="0"/>
          </a:p>
          <a:p>
            <a:endParaRPr lang="pt-B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71480"/>
            <a:ext cx="8229600" cy="1143000"/>
          </a:xfrm>
        </p:spPr>
        <p:txBody>
          <a:bodyPr/>
          <a:lstStyle/>
          <a:p>
            <a:r>
              <a:rPr lang="pt-BR" sz="3600" b="1" dirty="0" smtClean="0"/>
              <a:t>Trabalho Social Essencial</a:t>
            </a:r>
            <a:endParaRPr lang="pt-BR" sz="3600" b="1" dirty="0"/>
          </a:p>
        </p:txBody>
      </p:sp>
      <p:sp>
        <p:nvSpPr>
          <p:cNvPr id="3" name="Espaço Reservado para Conteúdo 2"/>
          <p:cNvSpPr>
            <a:spLocks noGrp="1"/>
          </p:cNvSpPr>
          <p:nvPr>
            <p:ph idx="1"/>
          </p:nvPr>
        </p:nvSpPr>
        <p:spPr/>
        <p:txBody>
          <a:bodyPr/>
          <a:lstStyle/>
          <a:p>
            <a:r>
              <a:rPr lang="pt-BR" sz="2600" dirty="0" smtClean="0"/>
              <a:t>Proteção social proativa, escuta, orientação e encaminhamentos para a rede de serviços locais, orientação sócio familiar, referência e contra referência, informação, comunicação e defesa de direitos, acesso a documentação pessoal, articulação da rede de serviços </a:t>
            </a:r>
            <a:r>
              <a:rPr lang="pt-BR" sz="2600" dirty="0" err="1" smtClean="0"/>
              <a:t>socioassistenciais</a:t>
            </a:r>
            <a:r>
              <a:rPr lang="pt-BR" sz="2600" dirty="0" smtClean="0"/>
              <a:t>, articulação com serviços de políticas públicas setoriais e de defesa de direitos</a:t>
            </a:r>
            <a:endParaRPr lang="pt-BR"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9600" cy="1143000"/>
          </a:xfrm>
        </p:spPr>
        <p:txBody>
          <a:bodyPr/>
          <a:lstStyle/>
          <a:p>
            <a:r>
              <a:rPr lang="pt-BR" sz="3600" b="1" dirty="0" smtClean="0"/>
              <a:t>Trabalho Social Essencial</a:t>
            </a:r>
            <a:endParaRPr lang="pt-BR" sz="3600" dirty="0"/>
          </a:p>
        </p:txBody>
      </p:sp>
      <p:sp>
        <p:nvSpPr>
          <p:cNvPr id="3" name="Espaço Reservado para Conteúdo 2"/>
          <p:cNvSpPr>
            <a:spLocks noGrp="1"/>
          </p:cNvSpPr>
          <p:nvPr>
            <p:ph idx="1"/>
          </p:nvPr>
        </p:nvSpPr>
        <p:spPr/>
        <p:txBody>
          <a:bodyPr/>
          <a:lstStyle/>
          <a:p>
            <a:endParaRPr lang="pt-BR" sz="2800" dirty="0" smtClean="0"/>
          </a:p>
          <a:p>
            <a:r>
              <a:rPr lang="pt-BR" sz="2600" dirty="0" smtClean="0"/>
              <a:t>Mobilização da família extensa ou ampliada, mobilização para o exercício da cidadania, atividades de convívio e de organização da vida cotidiana, diagnóstico socioeconômico, provisão de benefícios eventuais</a:t>
            </a:r>
          </a:p>
          <a:p>
            <a:endParaRPr lang="pt-B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00042"/>
            <a:ext cx="8229600" cy="1143000"/>
          </a:xfrm>
        </p:spPr>
        <p:txBody>
          <a:bodyPr/>
          <a:lstStyle/>
          <a:p>
            <a:r>
              <a:rPr lang="pt-BR" sz="3600" b="1" dirty="0" smtClean="0"/>
              <a:t>Constituição Federal</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Os direitos sociais estão dispostos na Constituição de 1988, no Título II (Dos Direitos e Garantias Fundamentais), e no Título VIII (Da Ordem social). </a:t>
            </a:r>
          </a:p>
          <a:p>
            <a:r>
              <a:rPr lang="pt-BR" sz="2600" dirty="0" smtClean="0"/>
              <a:t>Estabelece em seu Art.6º, como direitos sociais: a educação, a saúde, a alimentação, o trabalho, a moradia, o lazer, a segurança, a previdência social, a proteção à maternidade e à infância, </a:t>
            </a:r>
            <a:r>
              <a:rPr lang="pt-BR" sz="2600" b="1" dirty="0" smtClean="0"/>
              <a:t>a assistência aos desamparados</a:t>
            </a:r>
            <a:r>
              <a:rPr lang="pt-BR" sz="2800" dirty="0" smtClean="0"/>
              <a:t>.</a:t>
            </a:r>
            <a:endParaRPr lang="pt-B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9600" cy="1143000"/>
          </a:xfrm>
        </p:spPr>
        <p:txBody>
          <a:bodyPr/>
          <a:lstStyle/>
          <a:p>
            <a:r>
              <a:rPr lang="pt-BR" sz="3600" b="1" dirty="0" smtClean="0"/>
              <a:t>Benefícios Eventuais</a:t>
            </a:r>
            <a:endParaRPr lang="pt-BR" sz="3600" b="1" dirty="0"/>
          </a:p>
        </p:txBody>
      </p:sp>
      <p:sp>
        <p:nvSpPr>
          <p:cNvPr id="3" name="Espaço Reservado para Conteúdo 2"/>
          <p:cNvSpPr>
            <a:spLocks noGrp="1"/>
          </p:cNvSpPr>
          <p:nvPr>
            <p:ph idx="1"/>
          </p:nvPr>
        </p:nvSpPr>
        <p:spPr/>
        <p:txBody>
          <a:bodyPr/>
          <a:lstStyle/>
          <a:p>
            <a:endParaRPr lang="pt-BR" sz="2800" dirty="0" smtClean="0"/>
          </a:p>
          <a:p>
            <a:r>
              <a:rPr lang="pt-BR" sz="2600" dirty="0" smtClean="0"/>
              <a:t>São benefícios da Política Nacional de Assistência Social de caráter suplementar e provisório, prestados aos cidadãos e às famílias em virtude de morte, nascimento, calamidade pública e situações de vulnerabilidade temporária. </a:t>
            </a:r>
            <a:br>
              <a:rPr lang="pt-BR" sz="2600" dirty="0" smtClean="0"/>
            </a:br>
            <a:endParaRPr lang="pt-BR"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9600" cy="1143000"/>
          </a:xfrm>
        </p:spPr>
        <p:txBody>
          <a:bodyPr/>
          <a:lstStyle/>
          <a:p>
            <a:r>
              <a:rPr lang="pt-BR" sz="3600" b="1" dirty="0" smtClean="0"/>
              <a:t>Benefícios Eventuais</a:t>
            </a:r>
            <a:endParaRPr lang="pt-BR" sz="3600" dirty="0"/>
          </a:p>
        </p:txBody>
      </p:sp>
      <p:sp>
        <p:nvSpPr>
          <p:cNvPr id="3" name="Espaço Reservado para Conteúdo 2"/>
          <p:cNvSpPr>
            <a:spLocks noGrp="1"/>
          </p:cNvSpPr>
          <p:nvPr>
            <p:ph idx="1"/>
          </p:nvPr>
        </p:nvSpPr>
        <p:spPr/>
        <p:txBody>
          <a:bodyPr/>
          <a:lstStyle/>
          <a:p>
            <a:endParaRPr lang="pt-BR" sz="2600" dirty="0" smtClean="0"/>
          </a:p>
          <a:p>
            <a:r>
              <a:rPr lang="pt-BR" sz="2600" dirty="0" smtClean="0"/>
              <a:t>Os Benefícios Eventuais são assegurados pelo art. 22 da Lei Orgânica de Assistência Social e , alterada pela Lei 12.435 de 06/07/2011</a:t>
            </a:r>
          </a:p>
          <a:p>
            <a:r>
              <a:rPr lang="pt-BR" sz="2600" dirty="0" smtClean="0"/>
              <a:t> Juntamente com os serviços </a:t>
            </a:r>
            <a:r>
              <a:rPr lang="pt-BR" sz="2600" dirty="0" err="1" smtClean="0"/>
              <a:t>socioassistencias</a:t>
            </a:r>
            <a:r>
              <a:rPr lang="pt-BR" sz="2600" dirty="0" smtClean="0"/>
              <a:t>,  integram as garantias do Sistema Único de Assistência Social - SUAS com fundamentação nos princípios de cidadania e dos direitos sociais e humanos. </a:t>
            </a:r>
          </a:p>
          <a:p>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642918"/>
            <a:ext cx="8229600" cy="1143000"/>
          </a:xfrm>
        </p:spPr>
        <p:txBody>
          <a:bodyPr/>
          <a:lstStyle/>
          <a:p>
            <a:r>
              <a:rPr lang="pt-BR" sz="3600" b="1" dirty="0" smtClean="0"/>
              <a:t>Benefícios Eventuais</a:t>
            </a:r>
            <a:endParaRPr lang="pt-BR" sz="3600" dirty="0"/>
          </a:p>
        </p:txBody>
      </p:sp>
      <p:sp>
        <p:nvSpPr>
          <p:cNvPr id="3" name="Espaço Reservado para Conteúdo 2"/>
          <p:cNvSpPr>
            <a:spLocks noGrp="1"/>
          </p:cNvSpPr>
          <p:nvPr>
            <p:ph idx="1"/>
          </p:nvPr>
        </p:nvSpPr>
        <p:spPr/>
        <p:txBody>
          <a:bodyPr/>
          <a:lstStyle/>
          <a:p>
            <a:endParaRPr lang="pt-BR" dirty="0" smtClean="0"/>
          </a:p>
          <a:p>
            <a:r>
              <a:rPr lang="pt-BR" sz="2600" dirty="0" smtClean="0"/>
              <a:t>São ofertados em todos os Municípios em geral com recursos próprios ou da esfera estadual.</a:t>
            </a:r>
          </a:p>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642918"/>
            <a:ext cx="8229600" cy="1143000"/>
          </a:xfrm>
        </p:spPr>
        <p:txBody>
          <a:bodyPr/>
          <a:lstStyle/>
          <a:p>
            <a:r>
              <a:rPr lang="pt-BR" sz="3600" b="1" dirty="0" smtClean="0"/>
              <a:t>Modalidades</a:t>
            </a:r>
            <a:r>
              <a:rPr lang="pt-BR" b="1" dirty="0" smtClean="0"/>
              <a:t> </a:t>
            </a:r>
            <a:endParaRPr lang="pt-BR" b="1" dirty="0"/>
          </a:p>
        </p:txBody>
      </p:sp>
      <p:sp>
        <p:nvSpPr>
          <p:cNvPr id="3" name="Espaço Reservado para Conteúdo 2"/>
          <p:cNvSpPr>
            <a:spLocks noGrp="1"/>
          </p:cNvSpPr>
          <p:nvPr>
            <p:ph idx="1"/>
          </p:nvPr>
        </p:nvSpPr>
        <p:spPr/>
        <p:txBody>
          <a:bodyPr/>
          <a:lstStyle/>
          <a:p>
            <a:pPr fontAlgn="t"/>
            <a:endParaRPr lang="pt-BR" sz="2800" b="1" dirty="0" smtClean="0"/>
          </a:p>
          <a:p>
            <a:pPr fontAlgn="t"/>
            <a:r>
              <a:rPr lang="pt-BR" sz="2600" b="1" dirty="0" smtClean="0"/>
              <a:t>Natalidade</a:t>
            </a:r>
            <a:r>
              <a:rPr lang="pt-BR" sz="2600" dirty="0" smtClean="0"/>
              <a:t>, para atender : </a:t>
            </a:r>
            <a:br>
              <a:rPr lang="pt-BR" sz="2600" dirty="0" smtClean="0"/>
            </a:br>
            <a:r>
              <a:rPr lang="pt-BR" sz="2600" dirty="0" smtClean="0"/>
              <a:t>Necessidades do bebê que vai nascer;</a:t>
            </a:r>
          </a:p>
          <a:p>
            <a:pPr fontAlgn="t">
              <a:buNone/>
            </a:pPr>
            <a:endParaRPr lang="pt-BR" sz="2600" dirty="0" smtClean="0"/>
          </a:p>
          <a:p>
            <a:pPr fontAlgn="t"/>
            <a:r>
              <a:rPr lang="pt-BR" sz="2600" b="1" dirty="0" smtClean="0"/>
              <a:t>Funeral, </a:t>
            </a:r>
            <a:r>
              <a:rPr lang="pt-BR" sz="2600" dirty="0" smtClean="0"/>
              <a:t>para atender : </a:t>
            </a:r>
            <a:br>
              <a:rPr lang="pt-BR" sz="2600" dirty="0" smtClean="0"/>
            </a:br>
            <a:r>
              <a:rPr lang="pt-BR" sz="2600" dirty="0" smtClean="0"/>
              <a:t>Despesas de urna funerária, velório e sepultamento;</a:t>
            </a:r>
          </a:p>
          <a:p>
            <a:pPr>
              <a:buNone/>
            </a:pPr>
            <a:r>
              <a:rPr lang="pt-BR" sz="2600" dirty="0" smtClean="0"/>
              <a:t/>
            </a:r>
            <a:br>
              <a:rPr lang="pt-BR" sz="2600" dirty="0" smtClean="0"/>
            </a:br>
            <a:endParaRPr lang="pt-BR" sz="2600" dirty="0" smtClean="0"/>
          </a:p>
          <a:p>
            <a:pPr fontAlgn="t">
              <a:buNone/>
            </a:pPr>
            <a:endParaRPr lang="pt-BR" sz="2800" dirty="0" smtClean="0"/>
          </a:p>
          <a:p>
            <a:pPr>
              <a:buNone/>
            </a:pP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714356"/>
            <a:ext cx="8229600" cy="1143000"/>
          </a:xfrm>
        </p:spPr>
        <p:txBody>
          <a:bodyPr/>
          <a:lstStyle/>
          <a:p>
            <a:r>
              <a:rPr lang="pt-BR" sz="3600" b="1" dirty="0" smtClean="0"/>
              <a:t>Modalidades</a:t>
            </a:r>
            <a:endParaRPr lang="pt-BR" sz="3600" dirty="0"/>
          </a:p>
        </p:txBody>
      </p:sp>
      <p:sp>
        <p:nvSpPr>
          <p:cNvPr id="3" name="Espaço Reservado para Conteúdo 2"/>
          <p:cNvSpPr>
            <a:spLocks noGrp="1"/>
          </p:cNvSpPr>
          <p:nvPr>
            <p:ph idx="1"/>
          </p:nvPr>
        </p:nvSpPr>
        <p:spPr/>
        <p:txBody>
          <a:bodyPr/>
          <a:lstStyle/>
          <a:p>
            <a:endParaRPr lang="pt-BR" sz="2800" b="1" dirty="0" smtClean="0"/>
          </a:p>
          <a:p>
            <a:r>
              <a:rPr lang="pt-BR" sz="2600" b="1" dirty="0" smtClean="0"/>
              <a:t>Vulnerabilidade Temporária, </a:t>
            </a:r>
            <a:r>
              <a:rPr lang="pt-BR" sz="2600" dirty="0" smtClean="0"/>
              <a:t>para</a:t>
            </a:r>
            <a:r>
              <a:rPr lang="pt-BR" sz="2600" b="1" dirty="0" smtClean="0"/>
              <a:t> </a:t>
            </a:r>
            <a:r>
              <a:rPr lang="pt-BR" sz="2600" dirty="0" smtClean="0"/>
              <a:t>o enfrentamento de situações de riscos, perdas e danos à integridade da pessoa e/ou de sua família e, podem decorrer de: </a:t>
            </a:r>
          </a:p>
          <a:p>
            <a:pPr>
              <a:buNone/>
            </a:pPr>
            <a:r>
              <a:rPr lang="pt-BR" sz="2600" dirty="0" smtClean="0"/>
              <a:t/>
            </a:r>
            <a:br>
              <a:rPr lang="pt-BR" sz="2600" dirty="0" smtClean="0"/>
            </a:br>
            <a:r>
              <a:rPr lang="pt-BR" sz="2600" dirty="0" smtClean="0"/>
              <a:t>-Falta de acesso a condições e meios para suprir a reprodução social cotidiana do solicitante e de sua família, principalmente a de alimentação;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14356"/>
            <a:ext cx="8229600" cy="5411807"/>
          </a:xfrm>
        </p:spPr>
        <p:txBody>
          <a:bodyPr/>
          <a:lstStyle/>
          <a:p>
            <a:r>
              <a:rPr lang="pt-BR" sz="2600" dirty="0" smtClean="0"/>
              <a:t>Falta de alimentação</a:t>
            </a:r>
          </a:p>
          <a:p>
            <a:r>
              <a:rPr lang="pt-BR" sz="2600" dirty="0" smtClean="0"/>
              <a:t>Falta de domicílio</a:t>
            </a:r>
          </a:p>
          <a:p>
            <a:r>
              <a:rPr lang="pt-BR" sz="2600" dirty="0" smtClean="0"/>
              <a:t>Situação de abandono ou da impossibilidade de garantir abrigo a seus filhos</a:t>
            </a:r>
          </a:p>
          <a:p>
            <a:r>
              <a:rPr lang="pt-BR" sz="2600" dirty="0" smtClean="0"/>
              <a:t>Perda circunstancial decorrente da ruptura de vínculos familiares, da presença de violência física ou psicológica na família ou de situações de ameaça à vida</a:t>
            </a:r>
          </a:p>
          <a:p>
            <a:r>
              <a:rPr lang="pt-BR" sz="2600" dirty="0" smtClean="0"/>
              <a:t>Desastres e de calamidade pública; e</a:t>
            </a:r>
          </a:p>
          <a:p>
            <a:r>
              <a:rPr lang="pt-BR" sz="2600" dirty="0" smtClean="0"/>
              <a:t>Outras situações sociais que comprometam a sobrevivência</a:t>
            </a:r>
          </a:p>
          <a:p>
            <a:endParaRPr lang="pt-BR" dirty="0" smtClean="0"/>
          </a:p>
          <a:p>
            <a:endParaRPr lang="pt-BR" dirty="0"/>
          </a:p>
        </p:txBody>
      </p:sp>
      <p:sp>
        <p:nvSpPr>
          <p:cNvPr id="6" name="Título 1"/>
          <p:cNvSpPr>
            <a:spLocks noGrp="1"/>
          </p:cNvSpPr>
          <p:nvPr>
            <p:ph type="title"/>
          </p:nvPr>
        </p:nvSpPr>
        <p:spPr>
          <a:xfrm>
            <a:off x="457200" y="274638"/>
            <a:ext cx="8229600" cy="439718"/>
          </a:xfrm>
        </p:spPr>
        <p:txBody>
          <a:bodyPr/>
          <a:lstStyle/>
          <a:p>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00042"/>
            <a:ext cx="8229600" cy="1143000"/>
          </a:xfrm>
        </p:spPr>
        <p:txBody>
          <a:bodyPr/>
          <a:lstStyle/>
          <a:p>
            <a:r>
              <a:rPr lang="pt-BR" sz="3600" b="1" dirty="0" smtClean="0"/>
              <a:t>Modalidades </a:t>
            </a:r>
            <a:endParaRPr lang="pt-BR" sz="3600" dirty="0"/>
          </a:p>
        </p:txBody>
      </p:sp>
      <p:sp>
        <p:nvSpPr>
          <p:cNvPr id="3" name="Espaço Reservado para Conteúdo 2"/>
          <p:cNvSpPr>
            <a:spLocks noGrp="1"/>
          </p:cNvSpPr>
          <p:nvPr>
            <p:ph idx="1"/>
          </p:nvPr>
        </p:nvSpPr>
        <p:spPr/>
        <p:txBody>
          <a:bodyPr/>
          <a:lstStyle/>
          <a:p>
            <a:r>
              <a:rPr lang="pt-BR" sz="2600" b="1" dirty="0" smtClean="0"/>
              <a:t>Calamidade Pública,</a:t>
            </a:r>
            <a:r>
              <a:rPr lang="pt-BR" sz="2600" dirty="0" smtClean="0"/>
              <a:t> para o atendimento das vítimas de calamidade pública, de modo a garantir a sobrevivência e a reconstrução da autonomia destas.É o reconhecimento da situação anormal, advinda de baixas ou altas temperaturas, tempestades, enchentes, inversão térmica, desabamentos, incêndios e/ou epidemias, causando sérios danos à comunidade afetada, inclusive à segurança ou à vida de seus integrantes.</a:t>
            </a:r>
          </a:p>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lstStyle/>
          <a:p>
            <a:r>
              <a:rPr lang="pt-BR" sz="3600" b="1" dirty="0" smtClean="0"/>
              <a:t>Benefícios Eventuais</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Em junho de 2013 o Conselho Nacional de Assistência Social aprovou a Resolução nº12 que define os critérios e parâmetros para transferências de recursos do </a:t>
            </a:r>
            <a:r>
              <a:rPr lang="pt-BR" sz="2600" dirty="0" err="1" smtClean="0"/>
              <a:t>cofinanciamento</a:t>
            </a:r>
            <a:r>
              <a:rPr lang="pt-BR" sz="2600" dirty="0" smtClean="0"/>
              <a:t> federal para a oferta de Serviço de Proteção em Situações de Calamidades Públicas e de Emergências no âmbito do SUAS</a:t>
            </a:r>
            <a:r>
              <a:rPr lang="pt-BR" sz="2800" dirty="0" smtClean="0"/>
              <a:t>.</a:t>
            </a:r>
            <a:endParaRPr lang="pt-BR"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Abrigos </a:t>
            </a:r>
            <a:endParaRPr lang="pt-BR" sz="3600" dirty="0"/>
          </a:p>
        </p:txBody>
      </p:sp>
      <p:sp>
        <p:nvSpPr>
          <p:cNvPr id="3" name="Espaço Reservado para Conteúdo 2"/>
          <p:cNvSpPr>
            <a:spLocks noGrp="1"/>
          </p:cNvSpPr>
          <p:nvPr>
            <p:ph idx="1"/>
          </p:nvPr>
        </p:nvSpPr>
        <p:spPr/>
        <p:txBody>
          <a:bodyPr/>
          <a:lstStyle/>
          <a:p>
            <a:r>
              <a:rPr lang="pt-BR" sz="2600" dirty="0" smtClean="0"/>
              <a:t>Ideal: equipe técnica permanente pronta e capacitada para atuar</a:t>
            </a:r>
          </a:p>
          <a:p>
            <a:endParaRPr lang="pt-BR" sz="2600" dirty="0" smtClean="0"/>
          </a:p>
          <a:p>
            <a:r>
              <a:rPr lang="pt-BR" sz="2600" dirty="0" smtClean="0"/>
              <a:t>Realidade: Nem todo município tem como viabilizar;</a:t>
            </a:r>
          </a:p>
          <a:p>
            <a:pPr marL="0" indent="0">
              <a:buNone/>
            </a:pPr>
            <a:endParaRPr lang="pt-BR" sz="2600" dirty="0" smtClean="0"/>
          </a:p>
          <a:p>
            <a:r>
              <a:rPr lang="pt-BR" sz="2600" dirty="0" smtClean="0"/>
              <a:t>Sugestão: Comissões/equipes para atuar em casos anormais/desastres: assistência, saúde, obras, educação, habitação, finanças,...</a:t>
            </a:r>
          </a:p>
          <a:p>
            <a:pPr marL="0" indent="0">
              <a:buNone/>
            </a:pPr>
            <a:endParaRPr lang="pt-BR" sz="2600" dirty="0"/>
          </a:p>
        </p:txBody>
      </p:sp>
    </p:spTree>
    <p:extLst>
      <p:ext uri="{BB962C8B-B14F-4D97-AF65-F5344CB8AC3E}">
        <p14:creationId xmlns:p14="http://schemas.microsoft.com/office/powerpoint/2010/main" val="80546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Atendimento</a:t>
            </a:r>
            <a:endParaRPr lang="pt-BR" sz="3600" dirty="0"/>
          </a:p>
        </p:txBody>
      </p:sp>
      <p:sp>
        <p:nvSpPr>
          <p:cNvPr id="3" name="Espaço Reservado para Conteúdo 2"/>
          <p:cNvSpPr>
            <a:spLocks noGrp="1"/>
          </p:cNvSpPr>
          <p:nvPr>
            <p:ph idx="1"/>
          </p:nvPr>
        </p:nvSpPr>
        <p:spPr/>
        <p:txBody>
          <a:bodyPr/>
          <a:lstStyle/>
          <a:p>
            <a:r>
              <a:rPr lang="pt-BR" dirty="0" smtClean="0"/>
              <a:t>Identificar o público (entrevistas)</a:t>
            </a:r>
          </a:p>
          <a:p>
            <a:r>
              <a:rPr lang="pt-BR" dirty="0" smtClean="0"/>
              <a:t>Retorno das famílias às suas vidas cotidianas</a:t>
            </a:r>
          </a:p>
          <a:p>
            <a:r>
              <a:rPr lang="pt-BR" dirty="0" smtClean="0"/>
              <a:t>Retorno ao local de moradia</a:t>
            </a:r>
          </a:p>
          <a:p>
            <a:r>
              <a:rPr lang="pt-BR" dirty="0" smtClean="0"/>
              <a:t>Encaminhamento das famílias a residências de vizinhos, parentes, amigos</a:t>
            </a:r>
          </a:p>
          <a:p>
            <a:r>
              <a:rPr lang="pt-BR" dirty="0" smtClean="0"/>
              <a:t>Fazer circular informações</a:t>
            </a:r>
          </a:p>
          <a:p>
            <a:pPr marL="0" indent="0">
              <a:buNone/>
            </a:pPr>
            <a:endParaRPr lang="pt-BR" dirty="0"/>
          </a:p>
        </p:txBody>
      </p:sp>
    </p:spTree>
    <p:extLst>
      <p:ext uri="{BB962C8B-B14F-4D97-AF65-F5344CB8AC3E}">
        <p14:creationId xmlns:p14="http://schemas.microsoft.com/office/powerpoint/2010/main" val="333987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00042"/>
            <a:ext cx="8229600" cy="1143000"/>
          </a:xfrm>
        </p:spPr>
        <p:txBody>
          <a:bodyPr/>
          <a:lstStyle/>
          <a:p>
            <a:r>
              <a:rPr lang="pt-BR" sz="3600" b="1" dirty="0" smtClean="0">
                <a:solidFill>
                  <a:schemeClr val="tx1"/>
                </a:solidFill>
              </a:rPr>
              <a:t>Constituição Federal</a:t>
            </a:r>
            <a:endParaRPr lang="pt-BR" sz="3600" b="1" dirty="0">
              <a:solidFill>
                <a:schemeClr val="tx1"/>
              </a:solidFill>
            </a:endParaRPr>
          </a:p>
        </p:txBody>
      </p:sp>
      <p:sp>
        <p:nvSpPr>
          <p:cNvPr id="3" name="Espaço Reservado para Conteúdo 2"/>
          <p:cNvSpPr>
            <a:spLocks noGrp="1"/>
          </p:cNvSpPr>
          <p:nvPr>
            <p:ph idx="1"/>
          </p:nvPr>
        </p:nvSpPr>
        <p:spPr/>
        <p:txBody>
          <a:bodyPr/>
          <a:lstStyle/>
          <a:p>
            <a:endParaRPr lang="pt-BR" sz="2600" dirty="0" smtClean="0"/>
          </a:p>
          <a:p>
            <a:r>
              <a:rPr lang="pt-BR" sz="2600" dirty="0" smtClean="0"/>
              <a:t>Os Direitos Sociais refletem a preocupação com a integridade física do homem, e estão relacionados aos princípios de dignidade da pessoa humana, solidariedade e igualdade, que visam atingir a justiça social.</a:t>
            </a:r>
          </a:p>
          <a:p>
            <a:endParaRPr lang="pt-BR" dirty="0" smtClean="0"/>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Importante:</a:t>
            </a:r>
            <a:endParaRPr lang="pt-BR" dirty="0"/>
          </a:p>
        </p:txBody>
      </p:sp>
      <p:sp>
        <p:nvSpPr>
          <p:cNvPr id="3" name="Espaço Reservado para Conteúdo 2"/>
          <p:cNvSpPr>
            <a:spLocks noGrp="1"/>
          </p:cNvSpPr>
          <p:nvPr>
            <p:ph idx="1"/>
          </p:nvPr>
        </p:nvSpPr>
        <p:spPr/>
        <p:txBody>
          <a:bodyPr/>
          <a:lstStyle/>
          <a:p>
            <a:r>
              <a:rPr lang="pt-BR" dirty="0" smtClean="0"/>
              <a:t>A transferência das famílias afetadas para residências de outras pessoas não encerra a obrigação do poder público</a:t>
            </a:r>
            <a:endParaRPr lang="pt-BR" dirty="0"/>
          </a:p>
        </p:txBody>
      </p:sp>
    </p:spTree>
    <p:extLst>
      <p:ext uri="{BB962C8B-B14F-4D97-AF65-F5344CB8AC3E}">
        <p14:creationId xmlns:p14="http://schemas.microsoft.com/office/powerpoint/2010/main" val="3040533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785794"/>
            <a:ext cx="8229600" cy="1143000"/>
          </a:xfrm>
        </p:spPr>
        <p:txBody>
          <a:bodyPr/>
          <a:lstStyle/>
          <a:p>
            <a:r>
              <a:rPr lang="pt-BR" sz="3600" b="1" dirty="0" smtClean="0"/>
              <a:t>Estado de Calamidade Pública</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Decreto 7.223 de 29/06/2010 prevê a antecipação do calendário do Benefício de Prestação Continuada</a:t>
            </a:r>
          </a:p>
          <a:p>
            <a:r>
              <a:rPr lang="pt-BR" sz="2600" dirty="0" smtClean="0"/>
              <a:t>Decreto 5.209 de 17/09/2004 prevê a antecipação do calendário do Bolsa Família</a:t>
            </a:r>
          </a:p>
          <a:p>
            <a:r>
              <a:rPr lang="pt-BR" sz="2600" dirty="0" smtClean="0"/>
              <a:t> Lei 10.878 de 2004 que prevê saque do FGTS para trabalhadores residentes em situação de emergência ou em estado de calamidade</a:t>
            </a:r>
          </a:p>
          <a:p>
            <a:pPr>
              <a:buNone/>
            </a:pP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71480"/>
            <a:ext cx="8229600" cy="1143000"/>
          </a:xfrm>
        </p:spPr>
        <p:txBody>
          <a:bodyPr/>
          <a:lstStyle/>
          <a:p>
            <a:r>
              <a:rPr lang="pt-BR" sz="3600" b="1" dirty="0" smtClean="0"/>
              <a:t>Minha Casa Minha Vida</a:t>
            </a:r>
            <a:endParaRPr lang="pt-BR" sz="3600" b="1" dirty="0"/>
          </a:p>
        </p:txBody>
      </p:sp>
      <p:sp>
        <p:nvSpPr>
          <p:cNvPr id="3" name="Espaço Reservado para Conteúdo 2"/>
          <p:cNvSpPr>
            <a:spLocks noGrp="1"/>
          </p:cNvSpPr>
          <p:nvPr>
            <p:ph idx="1"/>
          </p:nvPr>
        </p:nvSpPr>
        <p:spPr/>
        <p:txBody>
          <a:bodyPr/>
          <a:lstStyle/>
          <a:p>
            <a:r>
              <a:rPr lang="pt-BR" sz="2600" dirty="0" smtClean="0"/>
              <a:t>A portaria nº 140 de 05/03/2010 dispõe os critérios de elegibilidade e seleção dos beneficiários do Programa Minha Casa Minha Vida – PMCMV serão observados critérios nacionais :</a:t>
            </a:r>
          </a:p>
          <a:p>
            <a:pPr marL="514350" indent="-514350">
              <a:buAutoNum type="alphaLcParenR"/>
            </a:pPr>
            <a:r>
              <a:rPr lang="pt-BR" sz="2600" dirty="0" smtClean="0"/>
              <a:t>Famílias residentes ou que tenham sido desabrigadas de áreas de risco ou insalubres; </a:t>
            </a:r>
          </a:p>
          <a:p>
            <a:pPr marL="514350" indent="-514350">
              <a:buAutoNum type="alphaLcParenR"/>
            </a:pPr>
            <a:r>
              <a:rPr lang="pt-BR" sz="2600" dirty="0" smtClean="0"/>
              <a:t>Famílias com mulheres responsáveis pela unidade familiar.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71480"/>
            <a:ext cx="8229600" cy="1143000"/>
          </a:xfrm>
        </p:spPr>
        <p:txBody>
          <a:bodyPr/>
          <a:lstStyle/>
          <a:p>
            <a:r>
              <a:rPr lang="pt-BR" sz="3600" b="1" dirty="0" smtClean="0"/>
              <a:t>Minha Casa Minha Vida</a:t>
            </a:r>
            <a:endParaRPr lang="pt-BR" sz="3600" dirty="0"/>
          </a:p>
        </p:txBody>
      </p:sp>
      <p:sp>
        <p:nvSpPr>
          <p:cNvPr id="3" name="Espaço Reservado para Conteúdo 2"/>
          <p:cNvSpPr>
            <a:spLocks noGrp="1"/>
          </p:cNvSpPr>
          <p:nvPr>
            <p:ph idx="1"/>
          </p:nvPr>
        </p:nvSpPr>
        <p:spPr/>
        <p:txBody>
          <a:bodyPr/>
          <a:lstStyle/>
          <a:p>
            <a:r>
              <a:rPr lang="pt-BR" sz="2600" dirty="0" smtClean="0"/>
              <a:t> São consideradas áreas de risco aquelas que apresentam risco geológico ou de  insalubridade, tais como, erosão, solapamento, queda e rolamento de blocos de rocha, eventos de inundação, taludes, barrancos, áreas </a:t>
            </a:r>
            <a:r>
              <a:rPr lang="pt-BR" sz="2600" dirty="0" err="1" smtClean="0"/>
              <a:t>declivosas</a:t>
            </a:r>
            <a:r>
              <a:rPr lang="pt-BR" sz="2600" dirty="0" smtClean="0"/>
              <a:t>, encostas sujeitas a desmoronamento e lixões, áreas contaminadas ou poluídas, bem como, outras assim definidas pela Defesa Civil. </a:t>
            </a:r>
          </a:p>
          <a:p>
            <a:pPr>
              <a:buNone/>
            </a:pP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71480"/>
            <a:ext cx="8229600" cy="1143000"/>
          </a:xfrm>
        </p:spPr>
        <p:txBody>
          <a:bodyPr/>
          <a:lstStyle/>
          <a:p>
            <a:r>
              <a:rPr lang="pt-BR" sz="3600" b="1" dirty="0" smtClean="0"/>
              <a:t>Considerações finais</a:t>
            </a:r>
            <a:endParaRPr lang="pt-BR" sz="3600" b="1" dirty="0"/>
          </a:p>
        </p:txBody>
      </p:sp>
      <p:sp>
        <p:nvSpPr>
          <p:cNvPr id="3" name="Espaço Reservado para Conteúdo 2"/>
          <p:cNvSpPr>
            <a:spLocks noGrp="1"/>
          </p:cNvSpPr>
          <p:nvPr>
            <p:ph idx="1"/>
          </p:nvPr>
        </p:nvSpPr>
        <p:spPr/>
        <p:txBody>
          <a:bodyPr/>
          <a:lstStyle/>
          <a:p>
            <a:r>
              <a:rPr lang="pt-BR" sz="2600" dirty="0" smtClean="0"/>
              <a:t>O trabalho social a ser desenvolvido deve transpor a distribuição de:</a:t>
            </a:r>
          </a:p>
          <a:p>
            <a:pPr>
              <a:buNone/>
            </a:pPr>
            <a:endParaRPr lang="pt-BR" sz="2600" dirty="0" smtClean="0"/>
          </a:p>
          <a:p>
            <a:pPr>
              <a:buFontTx/>
              <a:buChar char="-"/>
            </a:pPr>
            <a:r>
              <a:rPr lang="pt-BR" sz="2600" dirty="0" smtClean="0"/>
              <a:t>Água (carro pipa)</a:t>
            </a:r>
          </a:p>
          <a:p>
            <a:pPr>
              <a:buFontTx/>
              <a:buChar char="-"/>
            </a:pPr>
            <a:r>
              <a:rPr lang="pt-BR" sz="2600" dirty="0" smtClean="0"/>
              <a:t>Cestas Básicas</a:t>
            </a:r>
          </a:p>
          <a:p>
            <a:pPr>
              <a:buFontTx/>
              <a:buChar char="-"/>
            </a:pPr>
            <a:r>
              <a:rPr lang="pt-BR" sz="2600" dirty="0" smtClean="0"/>
              <a:t>Colchões </a:t>
            </a:r>
          </a:p>
          <a:p>
            <a:pPr>
              <a:buFontTx/>
              <a:buChar char="-"/>
            </a:pPr>
            <a:r>
              <a:rPr lang="pt-BR" sz="2600" dirty="0" smtClean="0"/>
              <a:t>Cobertores</a:t>
            </a:r>
          </a:p>
          <a:p>
            <a:pPr>
              <a:buNone/>
            </a:pPr>
            <a:r>
              <a:rPr lang="pt-BR" sz="2600" dirty="0" smtClean="0"/>
              <a:t>  Assistência social demarcada pelo clientelismo</a:t>
            </a:r>
            <a:endParaRPr lang="pt-BR" sz="2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857232"/>
            <a:ext cx="8229600" cy="1285876"/>
          </a:xfrm>
        </p:spPr>
        <p:txBody>
          <a:bodyPr/>
          <a:lstStyle/>
          <a:p>
            <a:r>
              <a:rPr lang="pt-BR" sz="3600" b="1" dirty="0" smtClean="0"/>
              <a:t>Depreende-se das situações de desastre</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a:buNone/>
            </a:pPr>
            <a:endParaRPr lang="pt-BR" dirty="0" smtClean="0"/>
          </a:p>
          <a:p>
            <a:pPr>
              <a:buNone/>
            </a:pPr>
            <a:r>
              <a:rPr lang="pt-BR" sz="2600" dirty="0" smtClean="0"/>
              <a:t>-  Medidas concretas para prevenção, redução e controle permanente do risco em consonância com as pautas do desenvolvimento humano, econômico, ambiental e territorial sustentáveis;</a:t>
            </a:r>
          </a:p>
          <a:p>
            <a:pPr>
              <a:buFontTx/>
              <a:buChar char="-"/>
            </a:pPr>
            <a:r>
              <a:rPr lang="pt-BR" sz="2600" dirty="0" smtClean="0"/>
              <a:t>Comprometimento dos gestores públicos;</a:t>
            </a:r>
          </a:p>
          <a:p>
            <a:pPr>
              <a:buFontTx/>
              <a:buChar char="-"/>
            </a:pPr>
            <a:r>
              <a:rPr lang="pt-BR" sz="2600" dirty="0" smtClean="0"/>
              <a:t>Qualificação da equipe técnica;</a:t>
            </a:r>
          </a:p>
          <a:p>
            <a:pPr>
              <a:buFontTx/>
              <a:buChar char="-"/>
            </a:pPr>
            <a:r>
              <a:rPr lang="pt-BR" sz="2600" dirty="0" err="1" smtClean="0"/>
              <a:t>Intersetorialidade</a:t>
            </a:r>
            <a:r>
              <a:rPr lang="pt-BR" sz="2600" dirty="0" smtClean="0"/>
              <a:t> das políticas publicas.</a:t>
            </a:r>
          </a:p>
          <a:p>
            <a:pPr>
              <a:buNone/>
            </a:pPr>
            <a:endParaRPr lang="pt-BR" sz="2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lstStyle/>
          <a:p>
            <a:r>
              <a:rPr lang="pt-BR" sz="3600" b="1" dirty="0" smtClean="0"/>
              <a:t>Depreende-se das situações de desastre</a:t>
            </a:r>
            <a:endParaRPr lang="pt-BR" sz="3600" dirty="0"/>
          </a:p>
        </p:txBody>
      </p:sp>
      <p:sp>
        <p:nvSpPr>
          <p:cNvPr id="3" name="Espaço Reservado para Conteúdo 2"/>
          <p:cNvSpPr>
            <a:spLocks noGrp="1"/>
          </p:cNvSpPr>
          <p:nvPr>
            <p:ph idx="1"/>
          </p:nvPr>
        </p:nvSpPr>
        <p:spPr/>
        <p:txBody>
          <a:bodyPr/>
          <a:lstStyle/>
          <a:p>
            <a:endParaRPr lang="pt-BR" sz="2800" dirty="0" smtClean="0"/>
          </a:p>
          <a:p>
            <a:r>
              <a:rPr lang="pt-BR" sz="2600" dirty="0" smtClean="0"/>
              <a:t>Financiamento das ações e serviços</a:t>
            </a:r>
          </a:p>
          <a:p>
            <a:r>
              <a:rPr lang="pt-BR" sz="2600" dirty="0" smtClean="0"/>
              <a:t>Provisão de benefícios eventuais</a:t>
            </a:r>
          </a:p>
          <a:p>
            <a:r>
              <a:rPr lang="pt-BR" sz="2600" dirty="0" smtClean="0"/>
              <a:t>Proteção social a indivíduos e famílias</a:t>
            </a:r>
          </a:p>
          <a:p>
            <a:r>
              <a:rPr lang="pt-BR" sz="2600" dirty="0" smtClean="0"/>
              <a:t>Minimização de danos</a:t>
            </a:r>
          </a:p>
          <a:p>
            <a:r>
              <a:rPr lang="pt-BR" sz="2600" dirty="0" smtClean="0"/>
              <a:t>Articulação da rede de serviços e solidária</a:t>
            </a:r>
            <a:endParaRPr lang="pt-BR"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140200" y="908050"/>
            <a:ext cx="4103688" cy="5041900"/>
          </a:xfrm>
          <a:prstGeom prst="rect">
            <a:avLst/>
          </a:prstGeom>
          <a:noFill/>
          <a:ln w="9525">
            <a:noFill/>
            <a:miter lim="800000"/>
            <a:headEnd/>
            <a:tailEnd/>
          </a:ln>
          <a:effectLst/>
        </p:spPr>
        <p:txBody>
          <a:bodyPr/>
          <a:lstStyle/>
          <a:p>
            <a:pPr marL="342900" indent="-342900" algn="ctr">
              <a:spcBef>
                <a:spcPct val="20000"/>
              </a:spcBef>
            </a:pPr>
            <a:endParaRPr lang="pt-BR" sz="1400" dirty="0">
              <a:solidFill>
                <a:srgbClr val="195DAF"/>
              </a:solidFill>
            </a:endParaRPr>
          </a:p>
          <a:p>
            <a:pPr marL="342900" indent="-342900" algn="ctr">
              <a:spcBef>
                <a:spcPct val="20000"/>
              </a:spcBef>
            </a:pPr>
            <a:r>
              <a:rPr lang="pt-BR" sz="1400" dirty="0">
                <a:solidFill>
                  <a:srgbClr val="195DAF"/>
                </a:solidFill>
              </a:rPr>
              <a:t>Agradecimento</a:t>
            </a:r>
          </a:p>
          <a:p>
            <a:pPr marL="342900" indent="-342900" algn="ctr">
              <a:spcBef>
                <a:spcPct val="20000"/>
              </a:spcBef>
            </a:pPr>
            <a:endParaRPr lang="pt-BR" sz="1400" dirty="0">
              <a:solidFill>
                <a:srgbClr val="195DAF"/>
              </a:solidFill>
            </a:endParaRPr>
          </a:p>
          <a:p>
            <a:pPr marL="342900" indent="-342900" algn="ctr">
              <a:spcBef>
                <a:spcPct val="20000"/>
              </a:spcBef>
            </a:pPr>
            <a:endParaRPr lang="pt-BR" b="1" dirty="0">
              <a:solidFill>
                <a:srgbClr val="195DAF"/>
              </a:solidFill>
            </a:endParaRPr>
          </a:p>
          <a:p>
            <a:pPr marL="342900" indent="-342900" algn="ctr">
              <a:spcBef>
                <a:spcPct val="20000"/>
              </a:spcBef>
            </a:pPr>
            <a:endParaRPr lang="pt-BR" b="1" dirty="0">
              <a:solidFill>
                <a:srgbClr val="195DAF"/>
              </a:solidFill>
            </a:endParaRPr>
          </a:p>
          <a:p>
            <a:pPr marL="342900" indent="-342900" algn="ctr">
              <a:spcBef>
                <a:spcPct val="20000"/>
              </a:spcBef>
            </a:pPr>
            <a:r>
              <a:rPr lang="pt-BR" b="1" dirty="0" smtClean="0">
                <a:solidFill>
                  <a:srgbClr val="195DAF"/>
                </a:solidFill>
              </a:rPr>
              <a:t>Aline Corrêa Meireles</a:t>
            </a:r>
            <a:endParaRPr lang="pt-BR" b="1" dirty="0">
              <a:solidFill>
                <a:srgbClr val="195DAF"/>
              </a:solidFill>
            </a:endParaRPr>
          </a:p>
          <a:p>
            <a:pPr marL="342900" indent="-342900" algn="ctr">
              <a:spcBef>
                <a:spcPct val="20000"/>
              </a:spcBef>
            </a:pPr>
            <a:r>
              <a:rPr lang="pt-BR" sz="1600" b="1" dirty="0" smtClean="0">
                <a:solidFill>
                  <a:srgbClr val="195DAF"/>
                </a:solidFill>
              </a:rPr>
              <a:t>Especialista em Desenvolvimento Humano e Social – Assistente Social</a:t>
            </a:r>
          </a:p>
          <a:p>
            <a:pPr marL="342900" indent="-342900" algn="ctr">
              <a:spcBef>
                <a:spcPct val="20000"/>
              </a:spcBef>
            </a:pPr>
            <a:endParaRPr lang="pt-BR" sz="1600" b="1" dirty="0">
              <a:solidFill>
                <a:srgbClr val="195DAF"/>
              </a:solidFill>
            </a:endParaRPr>
          </a:p>
          <a:p>
            <a:pPr marL="342900" indent="-342900" algn="ctr">
              <a:spcBef>
                <a:spcPct val="20000"/>
              </a:spcBef>
            </a:pPr>
            <a:r>
              <a:rPr lang="pt-BR" sz="1600" b="1" dirty="0" smtClean="0">
                <a:solidFill>
                  <a:srgbClr val="195DAF"/>
                </a:solidFill>
              </a:rPr>
              <a:t>aline.meireles@bombeiros.es.gov.br</a:t>
            </a:r>
            <a:endParaRPr lang="pt-BR" sz="1600" b="1" dirty="0">
              <a:solidFill>
                <a:srgbClr val="195DAF"/>
              </a:solidFill>
            </a:endParaRPr>
          </a:p>
          <a:p>
            <a:pPr marL="342900" indent="-342900" algn="ctr">
              <a:spcBef>
                <a:spcPct val="20000"/>
              </a:spcBef>
            </a:pPr>
            <a:endParaRPr lang="pt-BR" sz="1600" b="1" dirty="0">
              <a:solidFill>
                <a:srgbClr val="195DAF"/>
              </a:solidFill>
            </a:endParaRPr>
          </a:p>
          <a:p>
            <a:pPr marL="342900" indent="-342900" algn="ctr">
              <a:spcBef>
                <a:spcPct val="20000"/>
              </a:spcBef>
            </a:pPr>
            <a:endParaRPr lang="pt-BR" sz="1600" b="1" dirty="0">
              <a:solidFill>
                <a:srgbClr val="195DAF"/>
              </a:solidFill>
            </a:endParaRPr>
          </a:p>
          <a:p>
            <a:pPr marL="342900" indent="-342900" algn="ctr">
              <a:spcBef>
                <a:spcPct val="20000"/>
              </a:spcBef>
            </a:pPr>
            <a:r>
              <a:rPr lang="pt-BR" sz="1600" dirty="0" smtClean="0">
                <a:solidFill>
                  <a:srgbClr val="195DAF"/>
                </a:solidFill>
              </a:rPr>
              <a:t>Seção de Serviço Social </a:t>
            </a:r>
            <a:r>
              <a:rPr lang="pt-BR" sz="1600" dirty="0">
                <a:solidFill>
                  <a:srgbClr val="195DAF"/>
                </a:solidFill>
              </a:rPr>
              <a:t>/ </a:t>
            </a:r>
            <a:r>
              <a:rPr lang="pt-BR" sz="1600" dirty="0" smtClean="0">
                <a:solidFill>
                  <a:srgbClr val="195DAF"/>
                </a:solidFill>
              </a:rPr>
              <a:t>CBMES</a:t>
            </a:r>
            <a:endParaRPr lang="pt-BR" sz="1600" dirty="0">
              <a:solidFill>
                <a:srgbClr val="195DAF"/>
              </a:solidFill>
            </a:endParaRPr>
          </a:p>
          <a:p>
            <a:pPr marL="342900" indent="-342900" algn="ctr">
              <a:spcBef>
                <a:spcPct val="20000"/>
              </a:spcBef>
            </a:pPr>
            <a:r>
              <a:rPr lang="pt-BR" sz="1600" dirty="0" smtClean="0">
                <a:solidFill>
                  <a:srgbClr val="195DAF"/>
                </a:solidFill>
              </a:rPr>
              <a:t>3345-1625</a:t>
            </a:r>
            <a:endParaRPr lang="pt-BR" sz="1600" dirty="0">
              <a:solidFill>
                <a:srgbClr val="195DAF"/>
              </a:solidFill>
            </a:endParaRPr>
          </a:p>
          <a:p>
            <a:pPr marL="342900" indent="-342900" algn="ctr">
              <a:spcBef>
                <a:spcPct val="20000"/>
              </a:spcBef>
            </a:pPr>
            <a:endParaRPr lang="pt-BR" sz="2000" b="1" dirty="0">
              <a:solidFill>
                <a:srgbClr val="195DAF"/>
              </a:solidFill>
              <a:latin typeface="Agency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500042"/>
            <a:ext cx="8229600" cy="1143000"/>
          </a:xfrm>
        </p:spPr>
        <p:txBody>
          <a:bodyPr/>
          <a:lstStyle/>
          <a:p>
            <a:r>
              <a:rPr lang="pt-BR" sz="3600" b="1" dirty="0" smtClean="0"/>
              <a:t>Constituição Federal</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No título VIII, estão sistematizados os direitos à Seguridade Social (Saúde, Previdência Social e </a:t>
            </a:r>
            <a:r>
              <a:rPr lang="pt-BR" sz="2600" b="1" dirty="0" smtClean="0"/>
              <a:t>Assistência Social</a:t>
            </a:r>
            <a:r>
              <a:rPr lang="pt-BR" sz="2600" dirty="0" smtClean="0"/>
              <a:t>), os direitos relativos à Cultura, à Educação, à Moradia, ao Lazer, ao Meio Ambiente Ecologicamente Equilibrado e os direitos sociais da Criança e dos Idosos.</a:t>
            </a:r>
          </a:p>
          <a:p>
            <a:pPr>
              <a:buNone/>
            </a:pP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8596" y="642918"/>
            <a:ext cx="8229600" cy="1143000"/>
          </a:xfrm>
        </p:spPr>
        <p:txBody>
          <a:bodyPr/>
          <a:lstStyle/>
          <a:p>
            <a:r>
              <a:rPr lang="pt-BR" sz="3600" b="1" dirty="0" smtClean="0">
                <a:solidFill>
                  <a:schemeClr val="tx1"/>
                </a:solidFill>
              </a:rPr>
              <a:t>Sistema Único de Assistência Social  SUAS</a:t>
            </a:r>
            <a:endParaRPr lang="pt-BR" sz="3600" b="1" dirty="0">
              <a:solidFill>
                <a:schemeClr val="tx1"/>
              </a:solidFill>
            </a:endParaRPr>
          </a:p>
        </p:txBody>
      </p:sp>
      <p:sp>
        <p:nvSpPr>
          <p:cNvPr id="5" name="Espaço Reservado para Conteúdo 4"/>
          <p:cNvSpPr>
            <a:spLocks noGrp="1"/>
          </p:cNvSpPr>
          <p:nvPr>
            <p:ph idx="1"/>
          </p:nvPr>
        </p:nvSpPr>
        <p:spPr/>
        <p:txBody>
          <a:bodyPr/>
          <a:lstStyle/>
          <a:p>
            <a:endParaRPr lang="pt-BR" sz="2800" dirty="0" smtClean="0"/>
          </a:p>
          <a:p>
            <a:r>
              <a:rPr lang="pt-BR" sz="2600" dirty="0" smtClean="0"/>
              <a:t>O SUAS é um sistema público não contributivo, descentralizado e participativo que tem por função a gestão e organização da oferta de serviços, programas, projetos e benefícios da política de assistência social em todo território nacional. </a:t>
            </a:r>
            <a:endParaRPr lang="pt-BR" sz="2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642918"/>
            <a:ext cx="8229600" cy="1143000"/>
          </a:xfrm>
        </p:spPr>
        <p:txBody>
          <a:bodyPr/>
          <a:lstStyle/>
          <a:p>
            <a:r>
              <a:rPr lang="pt-BR" sz="3600" b="1" dirty="0" smtClean="0"/>
              <a:t>Sistema Único de Assistência Social  SUAS</a:t>
            </a:r>
            <a:endParaRPr lang="pt-BR" sz="3600" b="1" dirty="0"/>
          </a:p>
        </p:txBody>
      </p:sp>
      <p:sp>
        <p:nvSpPr>
          <p:cNvPr id="3" name="Espaço Reservado para Conteúdo 2"/>
          <p:cNvSpPr>
            <a:spLocks noGrp="1"/>
          </p:cNvSpPr>
          <p:nvPr>
            <p:ph idx="1"/>
          </p:nvPr>
        </p:nvSpPr>
        <p:spPr/>
        <p:txBody>
          <a:bodyPr/>
          <a:lstStyle/>
          <a:p>
            <a:endParaRPr lang="pt-BR" sz="2800" dirty="0" smtClean="0"/>
          </a:p>
          <a:p>
            <a:r>
              <a:rPr lang="pt-BR" sz="2600" dirty="0" smtClean="0"/>
              <a:t>Através de um modelo de gestão participativa ele articula os esforços e recursos dos 3 níveis de governo para execução e financiamento da Política Nacional de Assistência Social.</a:t>
            </a:r>
          </a:p>
          <a:p>
            <a:pPr>
              <a:buNone/>
            </a:pPr>
            <a:endParaRPr lang="pt-BR" sz="2800" dirty="0" smtClean="0"/>
          </a:p>
          <a:p>
            <a:pPr>
              <a:buNone/>
            </a:pP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00042"/>
            <a:ext cx="8229600" cy="1143000"/>
          </a:xfrm>
        </p:spPr>
        <p:txBody>
          <a:bodyPr/>
          <a:lstStyle/>
          <a:p>
            <a:r>
              <a:rPr lang="pt-BR" sz="3600" b="1" dirty="0" smtClean="0"/>
              <a:t>Proteção Social </a:t>
            </a:r>
            <a:endParaRPr lang="pt-BR" sz="3600" b="1" dirty="0"/>
          </a:p>
        </p:txBody>
      </p:sp>
      <p:sp>
        <p:nvSpPr>
          <p:cNvPr id="3" name="Espaço Reservado para Conteúdo 2"/>
          <p:cNvSpPr>
            <a:spLocks noGrp="1"/>
          </p:cNvSpPr>
          <p:nvPr>
            <p:ph idx="1"/>
          </p:nvPr>
        </p:nvSpPr>
        <p:spPr/>
        <p:txBody>
          <a:bodyPr/>
          <a:lstStyle/>
          <a:p>
            <a:r>
              <a:rPr lang="pt-BR" sz="2600" dirty="0" smtClean="0"/>
              <a:t>A proteção Social de Assistência Social consiste no conjunto de ações, cuidados, benefícios e auxílios ofertados pelo SUAS para redução e prevenção do impacto das vicissitudes sociais e naturais ao ciclo da vida, à dignidade humana e à família como núcleo básico de sustentação afetiva, biológica e relacional.</a:t>
            </a:r>
          </a:p>
          <a:p>
            <a:r>
              <a:rPr lang="pt-BR" sz="2600" dirty="0" smtClean="0"/>
              <a:t>O SUAS organiza as ações em dois tipos de proteção social: Básica e Especial</a:t>
            </a:r>
          </a:p>
          <a:p>
            <a:endParaRPr lang="pt-B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lstStyle/>
          <a:p>
            <a:r>
              <a:rPr lang="pt-BR" sz="3600" b="1" dirty="0" smtClean="0"/>
              <a:t>Proteção Social Básica</a:t>
            </a:r>
            <a:endParaRPr lang="pt-BR" sz="3600" b="1" dirty="0"/>
          </a:p>
        </p:txBody>
      </p:sp>
      <p:sp>
        <p:nvSpPr>
          <p:cNvPr id="3" name="Espaço Reservado para Conteúdo 2"/>
          <p:cNvSpPr>
            <a:spLocks noGrp="1"/>
          </p:cNvSpPr>
          <p:nvPr>
            <p:ph idx="1"/>
          </p:nvPr>
        </p:nvSpPr>
        <p:spPr/>
        <p:txBody>
          <a:bodyPr/>
          <a:lstStyle/>
          <a:p>
            <a:r>
              <a:rPr lang="pt-BR" sz="2600" dirty="0" smtClean="0"/>
              <a:t>Tem como objetivo a prevenção de situações de risco por meio do desenvolvimento de potencialidades e aquisições e o fortalecimento de vínculos familiares e comunitários. Destina-se à população que vive em situação de fragilidade decorrente da pobreza, ausência de renda, acesso precário ou nulo aos serviços públicos ou fragilização de vínculos afetivos (discriminações etárias, étnicas, de gênero ou por deficiências, dentre outras). </a:t>
            </a:r>
          </a:p>
          <a:p>
            <a:endParaRPr lang="pt-BR" dirty="0" smtClean="0"/>
          </a:p>
          <a:p>
            <a:pPr>
              <a:buNone/>
            </a:pP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00042"/>
            <a:ext cx="8229600" cy="1143000"/>
          </a:xfrm>
        </p:spPr>
        <p:txBody>
          <a:bodyPr/>
          <a:lstStyle/>
          <a:p>
            <a:r>
              <a:rPr lang="pt-BR" sz="3600" b="1" dirty="0" smtClean="0"/>
              <a:t>Proteção Social Básica</a:t>
            </a:r>
            <a:endParaRPr lang="pt-BR" sz="3600" b="1" dirty="0"/>
          </a:p>
        </p:txBody>
      </p:sp>
      <p:sp>
        <p:nvSpPr>
          <p:cNvPr id="3" name="Espaço Reservado para Conteúdo 2"/>
          <p:cNvSpPr>
            <a:spLocks noGrp="1"/>
          </p:cNvSpPr>
          <p:nvPr>
            <p:ph idx="1"/>
          </p:nvPr>
        </p:nvSpPr>
        <p:spPr/>
        <p:txBody>
          <a:bodyPr/>
          <a:lstStyle/>
          <a:p>
            <a:endParaRPr lang="pt-BR" sz="2600" dirty="0" smtClean="0"/>
          </a:p>
          <a:p>
            <a:r>
              <a:rPr lang="pt-BR" sz="2600" dirty="0" smtClean="0"/>
              <a:t>Operada prioritariamente nos Centros de Referência de Assistência Social (CRAS), </a:t>
            </a:r>
            <a:r>
              <a:rPr lang="pt-BR" sz="2600" dirty="0" err="1" smtClean="0"/>
              <a:t>territorializados</a:t>
            </a:r>
            <a:r>
              <a:rPr lang="pt-BR" sz="2600" dirty="0" smtClean="0"/>
              <a:t> de acordo com o porte do município. </a:t>
            </a:r>
          </a:p>
          <a:p>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1421</Words>
  <Application>Microsoft Office PowerPoint</Application>
  <PresentationFormat>Apresentação na tela (4:3)</PresentationFormat>
  <Paragraphs>164</Paragraphs>
  <Slides>37</Slides>
  <Notes>4</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Design padrão</vt:lpstr>
      <vt:lpstr>Apresentação do PowerPoint</vt:lpstr>
      <vt:lpstr>Constituição Federal</vt:lpstr>
      <vt:lpstr>Constituição Federal</vt:lpstr>
      <vt:lpstr>Constituição Federal</vt:lpstr>
      <vt:lpstr>Sistema Único de Assistência Social  SUAS</vt:lpstr>
      <vt:lpstr>Sistema Único de Assistência Social  SUAS</vt:lpstr>
      <vt:lpstr>Proteção Social </vt:lpstr>
      <vt:lpstr>Proteção Social Básica</vt:lpstr>
      <vt:lpstr>Proteção Social Básica</vt:lpstr>
      <vt:lpstr>Proteção Social Especial</vt:lpstr>
      <vt:lpstr>PSE de Média Complexidade</vt:lpstr>
      <vt:lpstr>PSE de Alta Complexidade</vt:lpstr>
      <vt:lpstr>Apresentação do PowerPoint</vt:lpstr>
      <vt:lpstr>Serviço de Proteção em Situações de Calamidade e de Emergências</vt:lpstr>
      <vt:lpstr>Serviço de Proteção em Situações de Calamidade e de Emergências</vt:lpstr>
      <vt:lpstr>Serviço de Proteção em Situações de Calamidade e de Emergências</vt:lpstr>
      <vt:lpstr>Objetivos:</vt:lpstr>
      <vt:lpstr>Trabalho Social Essencial</vt:lpstr>
      <vt:lpstr>Trabalho Social Essencial</vt:lpstr>
      <vt:lpstr>Benefícios Eventuais</vt:lpstr>
      <vt:lpstr>Benefícios Eventuais</vt:lpstr>
      <vt:lpstr>Benefícios Eventuais</vt:lpstr>
      <vt:lpstr>Modalidades </vt:lpstr>
      <vt:lpstr>Modalidades</vt:lpstr>
      <vt:lpstr> </vt:lpstr>
      <vt:lpstr>Modalidades </vt:lpstr>
      <vt:lpstr>Benefícios Eventuais</vt:lpstr>
      <vt:lpstr>Abrigos </vt:lpstr>
      <vt:lpstr>Atendimento</vt:lpstr>
      <vt:lpstr>Importante:</vt:lpstr>
      <vt:lpstr>Estado de Calamidade Pública</vt:lpstr>
      <vt:lpstr>Minha Casa Minha Vida</vt:lpstr>
      <vt:lpstr>Minha Casa Minha Vida</vt:lpstr>
      <vt:lpstr>Considerações finais</vt:lpstr>
      <vt:lpstr>Depreende-se das situações de desastre </vt:lpstr>
      <vt:lpstr>Depreende-se das situações de desastre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i05218220760</dc:creator>
  <cp:lastModifiedBy>Erika Ayme Rocha</cp:lastModifiedBy>
  <cp:revision>95</cp:revision>
  <dcterms:created xsi:type="dcterms:W3CDTF">2008-06-02T18:24:23Z</dcterms:created>
  <dcterms:modified xsi:type="dcterms:W3CDTF">2015-06-24T17:16:58Z</dcterms:modified>
</cp:coreProperties>
</file>