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7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434" r:id="rId32"/>
    <p:sldId id="378" r:id="rId33"/>
    <p:sldId id="380" r:id="rId34"/>
    <p:sldId id="381" r:id="rId35"/>
    <p:sldId id="382" r:id="rId36"/>
    <p:sldId id="383" r:id="rId37"/>
    <p:sldId id="435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436" r:id="rId46"/>
    <p:sldId id="391" r:id="rId47"/>
    <p:sldId id="392" r:id="rId48"/>
    <p:sldId id="393" r:id="rId49"/>
    <p:sldId id="437" r:id="rId50"/>
    <p:sldId id="441" r:id="rId51"/>
    <p:sldId id="394" r:id="rId52"/>
    <p:sldId id="395" r:id="rId53"/>
    <p:sldId id="396" r:id="rId54"/>
    <p:sldId id="443" r:id="rId55"/>
    <p:sldId id="397" r:id="rId56"/>
    <p:sldId id="398" r:id="rId57"/>
    <p:sldId id="438" r:id="rId58"/>
    <p:sldId id="399" r:id="rId59"/>
    <p:sldId id="402" r:id="rId60"/>
    <p:sldId id="403" r:id="rId61"/>
    <p:sldId id="404" r:id="rId62"/>
    <p:sldId id="405" r:id="rId63"/>
    <p:sldId id="406" r:id="rId64"/>
    <p:sldId id="407" r:id="rId65"/>
    <p:sldId id="408" r:id="rId66"/>
    <p:sldId id="444" r:id="rId67"/>
    <p:sldId id="445" r:id="rId68"/>
    <p:sldId id="411" r:id="rId69"/>
    <p:sldId id="412" r:id="rId70"/>
    <p:sldId id="413" r:id="rId71"/>
    <p:sldId id="414" r:id="rId72"/>
    <p:sldId id="415" r:id="rId73"/>
    <p:sldId id="416" r:id="rId74"/>
    <p:sldId id="44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1" r:id="rId90"/>
    <p:sldId id="447" r:id="rId91"/>
    <p:sldId id="452" r:id="rId92"/>
    <p:sldId id="448" r:id="rId93"/>
    <p:sldId id="449" r:id="rId94"/>
    <p:sldId id="450" r:id="rId95"/>
    <p:sldId id="451" r:id="rId96"/>
    <p:sldId id="432" r:id="rId9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B765-6949-4F4D-B13E-EC51EB2F2A7C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4DAB2-6CD7-40E5-AC2A-F76AEEE43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50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8C6F8-3A90-4558-A6F5-80E1DEDE043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1D09-2387-4529-9FF1-BA82BB136F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70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FDA1481-928B-471A-BA03-A070383FC37D}" type="slidenum">
              <a:rPr lang="pt-BR" altLang="pt-BR" smtClean="0"/>
              <a:pPr>
                <a:spcBef>
                  <a:spcPct val="0"/>
                </a:spcBef>
              </a:pPr>
              <a:t>33</a:t>
            </a:fld>
            <a:endParaRPr lang="pt-BR" altLang="pt-BR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095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AD5D51-BC00-4093-A3C0-19254D798905}" type="slidenum">
              <a:rPr lang="pt-BR" altLang="pt-BR" smtClean="0"/>
              <a:pPr/>
              <a:t>84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5105" indent="-286579">
              <a:defRPr>
                <a:solidFill>
                  <a:schemeClr val="tx1"/>
                </a:solidFill>
                <a:latin typeface="Arial" charset="0"/>
              </a:defRPr>
            </a:lvl2pPr>
            <a:lvl3pPr marL="1146315" indent="-229263">
              <a:defRPr>
                <a:solidFill>
                  <a:schemeClr val="tx1"/>
                </a:solidFill>
                <a:latin typeface="Arial" charset="0"/>
              </a:defRPr>
            </a:lvl3pPr>
            <a:lvl4pPr marL="1604841" indent="-229263">
              <a:defRPr>
                <a:solidFill>
                  <a:schemeClr val="tx1"/>
                </a:solidFill>
                <a:latin typeface="Arial" charset="0"/>
              </a:defRPr>
            </a:lvl4pPr>
            <a:lvl5pPr marL="2063366" indent="-229263">
              <a:defRPr>
                <a:solidFill>
                  <a:schemeClr val="tx1"/>
                </a:solidFill>
                <a:latin typeface="Arial" charset="0"/>
              </a:defRPr>
            </a:lvl5pPr>
            <a:lvl6pPr marL="2521892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0418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944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7470" indent="-22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4452B7-994C-4878-BF0E-CDC33E562122}" type="slidenum">
              <a:rPr lang="pt-BR" altLang="pt-BR" smtClean="0"/>
              <a:pPr/>
              <a:t>93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384FD6-459E-4DBA-9771-32324637A646}" type="slidenum">
              <a:rPr lang="pt-BR" altLang="pt-BR" smtClean="0"/>
              <a:pPr/>
              <a:t>15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DE8D97C-2389-44DB-B5E5-3A7D6E98EC7A}" type="slidenum">
              <a:rPr lang="pt-BR" altLang="pt-BR" smtClean="0"/>
              <a:pPr>
                <a:spcBef>
                  <a:spcPct val="0"/>
                </a:spcBef>
              </a:pPr>
              <a:t>27</a:t>
            </a:fld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36E7F0-A324-447B-9331-61D543EDD6EA}" type="slidenum">
              <a:rPr lang="pt-BR" altLang="pt-BR" smtClean="0"/>
              <a:pPr>
                <a:spcBef>
                  <a:spcPct val="0"/>
                </a:spcBef>
              </a:pPr>
              <a:t>30</a:t>
            </a:fld>
            <a:endParaRPr lang="pt-BR" altLang="pt-BR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6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2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63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755650" y="692150"/>
            <a:ext cx="7920038" cy="55054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6732588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BB50-5766-4A89-A22B-663964DA29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512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6CE2-14AE-4A83-A25C-41FEC4CC2FD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950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88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4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58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59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76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42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02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4D33-16D5-4650-8319-E67F1E83B980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7CF04-C644-46E9-8E7F-B5C8E87F9C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28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Jocirley.bubach@bombeiros.es.gov.br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pensador.uol.com.br/autor/madre_teresa_de_calcu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 txBox="1">
            <a:spLocks/>
          </p:cNvSpPr>
          <p:nvPr/>
        </p:nvSpPr>
        <p:spPr>
          <a:xfrm>
            <a:off x="1505251" y="2708920"/>
            <a:ext cx="6912768" cy="12899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pt-BR" sz="4000" b="1" dirty="0" smtClean="0">
                <a:solidFill>
                  <a:srgbClr val="195DAF"/>
                </a:solidFill>
                <a:latin typeface="Arial Black" panose="020B0A04020102020204" pitchFamily="34" charset="0"/>
              </a:rPr>
              <a:t>Curso de Administração de Abrigos Temporários</a:t>
            </a:r>
          </a:p>
        </p:txBody>
      </p:sp>
    </p:spTree>
    <p:extLst>
      <p:ext uri="{BB962C8B-B14F-4D97-AF65-F5344CB8AC3E}">
        <p14:creationId xmlns:p14="http://schemas.microsoft.com/office/powerpoint/2010/main" val="26507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dirty="0" smtClean="0"/>
              <a:t>	</a:t>
            </a:r>
          </a:p>
          <a:p>
            <a:pPr algn="ctr">
              <a:buFontTx/>
              <a:buNone/>
            </a:pPr>
            <a:r>
              <a:rPr lang="pt-BR" altLang="pt-BR" dirty="0" smtClean="0"/>
              <a:t>Relação entre a probabilidade de que um evento adverso se concretize.</a:t>
            </a:r>
          </a:p>
          <a:p>
            <a:pPr algn="ctr">
              <a:buFontTx/>
              <a:buNone/>
            </a:pPr>
            <a:endParaRPr lang="pt-BR" altLang="pt-BR" dirty="0" smtClean="0"/>
          </a:p>
          <a:p>
            <a:pPr algn="ctr">
              <a:buFontTx/>
              <a:buNone/>
            </a:pPr>
            <a:r>
              <a:rPr lang="en-US" altLang="pt-BR" b="1" i="1" dirty="0" err="1" smtClean="0">
                <a:cs typeface="Arial" charset="0"/>
              </a:rPr>
              <a:t>Ameaça</a:t>
            </a:r>
            <a:r>
              <a:rPr lang="en-US" altLang="pt-BR" b="1" i="1" dirty="0" smtClean="0">
                <a:cs typeface="Arial" charset="0"/>
              </a:rPr>
              <a:t>  x  </a:t>
            </a:r>
            <a:r>
              <a:rPr lang="en-US" altLang="pt-BR" b="1" i="1" dirty="0" err="1" smtClean="0">
                <a:cs typeface="Arial" charset="0"/>
              </a:rPr>
              <a:t>vulnerabilidade</a:t>
            </a:r>
            <a:endParaRPr lang="en-US" altLang="pt-BR" b="1" i="1" dirty="0" smtClean="0">
              <a:cs typeface="Arial" charset="0"/>
            </a:endParaRPr>
          </a:p>
          <a:p>
            <a:pPr algn="ctr">
              <a:buFontTx/>
              <a:buNone/>
            </a:pPr>
            <a:endParaRPr lang="en-US" altLang="pt-BR" b="1" i="1" dirty="0" smtClean="0">
              <a:cs typeface="Arial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r>
              <a:rPr lang="pt-BR" altLang="pt-BR" b="1" dirty="0" smtClean="0"/>
              <a:t>Risco</a:t>
            </a:r>
          </a:p>
        </p:txBody>
      </p:sp>
    </p:spTree>
    <p:extLst>
      <p:ext uri="{BB962C8B-B14F-4D97-AF65-F5344CB8AC3E}">
        <p14:creationId xmlns:p14="http://schemas.microsoft.com/office/powerpoint/2010/main" val="4980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smtClean="0"/>
              <a:t>	</a:t>
            </a:r>
          </a:p>
          <a:p>
            <a:pPr algn="ctr">
              <a:buFontTx/>
              <a:buNone/>
            </a:pPr>
            <a:endParaRPr lang="en-US" altLang="pt-BR" i="1" smtClean="0">
              <a:cs typeface="Arial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187450" y="263683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7596187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t-BR" altLang="pt-BR" sz="1800"/>
              <a:t>	</a:t>
            </a:r>
            <a:r>
              <a:rPr lang="pt-BR" altLang="pt-BR" sz="2800"/>
              <a:t>Resultado de eventos adversos, naturais ou provocados pelo homem, sobre um ecossistema (vulnerável), causando danos humanos, materiais e/ou ambientais e consequentes prejuízos econômicos e sociais. </a:t>
            </a:r>
            <a:endParaRPr lang="pt-BR" altLang="pt-BR" sz="2800">
              <a:solidFill>
                <a:srgbClr val="FF0000"/>
              </a:solidFill>
            </a:endParaRPr>
          </a:p>
        </p:txBody>
      </p:sp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061864"/>
            <a:ext cx="8229600" cy="1143000"/>
          </a:xfrm>
        </p:spPr>
        <p:txBody>
          <a:bodyPr/>
          <a:lstStyle/>
          <a:p>
            <a:r>
              <a:rPr lang="pt-BR" altLang="pt-BR" b="1" dirty="0" smtClean="0"/>
              <a:t>Desastre</a:t>
            </a:r>
          </a:p>
        </p:txBody>
      </p:sp>
    </p:spTree>
    <p:extLst>
      <p:ext uri="{BB962C8B-B14F-4D97-AF65-F5344CB8AC3E}">
        <p14:creationId xmlns:p14="http://schemas.microsoft.com/office/powerpoint/2010/main" val="2586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smtClean="0"/>
              <a:t>	</a:t>
            </a:r>
          </a:p>
          <a:p>
            <a:pPr algn="ctr">
              <a:buFontTx/>
              <a:buNone/>
            </a:pPr>
            <a:endParaRPr lang="en-US" altLang="pt-BR" i="1" smtClean="0">
              <a:cs typeface="Arial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187450" y="2636838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630238" y="1989138"/>
            <a:ext cx="782955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pt-BR" altLang="pt-BR" sz="2600"/>
              <a:t>	</a:t>
            </a:r>
            <a:r>
              <a:rPr lang="pt-BR" altLang="pt-BR" sz="2800"/>
              <a:t>Os </a:t>
            </a:r>
            <a:r>
              <a:rPr lang="pt-BR" altLang="pt-BR" sz="2800">
                <a:solidFill>
                  <a:srgbClr val="FF0000"/>
                </a:solidFill>
              </a:rPr>
              <a:t>desastres</a:t>
            </a:r>
            <a:r>
              <a:rPr lang="pt-BR" altLang="pt-BR" sz="2800"/>
              <a:t> são quantificados, em função da </a:t>
            </a:r>
            <a:r>
              <a:rPr lang="pt-BR" altLang="pt-BR" sz="2800">
                <a:solidFill>
                  <a:srgbClr val="FF0000"/>
                </a:solidFill>
              </a:rPr>
              <a:t>intensidade dos danos e prejuízos</a:t>
            </a:r>
            <a:r>
              <a:rPr lang="pt-BR" altLang="pt-BR" sz="2800"/>
              <a:t>, enquanto que os </a:t>
            </a:r>
            <a:r>
              <a:rPr lang="pt-BR" altLang="pt-BR" sz="2800">
                <a:solidFill>
                  <a:srgbClr val="000066"/>
                </a:solidFill>
              </a:rPr>
              <a:t>eventos adversos são quantificados em termos de magnitude</a:t>
            </a:r>
            <a:r>
              <a:rPr lang="pt-BR" altLang="pt-BR" sz="2800"/>
              <a:t>. </a:t>
            </a:r>
            <a:r>
              <a:rPr lang="pt-BR" altLang="pt-BR" sz="2800">
                <a:solidFill>
                  <a:srgbClr val="000066"/>
                </a:solidFill>
              </a:rPr>
              <a:t>A intensidade de um desastre depende da interação entre a magnitude do evento adverso e o grau de vulnerabilidade do sistema receptor afetado. 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pt-BR" altLang="pt-BR" b="1" dirty="0" smtClean="0"/>
              <a:t>Desastre</a:t>
            </a:r>
          </a:p>
        </p:txBody>
      </p:sp>
    </p:spTree>
    <p:extLst>
      <p:ext uri="{BB962C8B-B14F-4D97-AF65-F5344CB8AC3E}">
        <p14:creationId xmlns:p14="http://schemas.microsoft.com/office/powerpoint/2010/main" val="30124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523875" y="511175"/>
            <a:ext cx="7534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Arial" charset="0"/>
              </a:rPr>
              <a:t>O que fazer?</a:t>
            </a:r>
            <a:endParaRPr lang="pt-BR" sz="4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15363" name="Picture 2" descr="C:\Documents and Settings\Gilton almada\Desktop\Capacitação_Desastres\Fotos\Enchente no bairro Santo Agostinho, em Vi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1113"/>
            <a:ext cx="7473950" cy="49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468313" y="549275"/>
            <a:ext cx="7559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Arial" charset="0"/>
              </a:rPr>
              <a:t>Sentar e chorar?</a:t>
            </a:r>
            <a:endParaRPr lang="pt-BR" sz="44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16387" name="Picture 2" descr="http://imguol.com/2012/05/02/fabrice-muamba-chora-ao-receber-homenagem-em-partida-do-tottenham-1335987666181_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9211"/>
            <a:ext cx="7489527" cy="469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2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428625" y="620713"/>
            <a:ext cx="7559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0070C0"/>
                </a:solidFill>
                <a:latin typeface="+mn-lt"/>
                <a:cs typeface="Arial" charset="0"/>
              </a:rPr>
              <a:t>É o melhor que podemos fazer?</a:t>
            </a:r>
            <a:endParaRPr lang="pt-BR" sz="36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17411" name="Picture 5" descr="http://farm5.staticflickr.com/4137/4861247890_66511c50a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1137"/>
            <a:ext cx="7559675" cy="464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8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39750" y="620713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Por quanto tempo ?</a:t>
            </a:r>
            <a:endParaRPr lang="pt-BR" sz="28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18435" name="Picture 5" descr="http://n.i.uol.com.br/ultnot/album/100802_f_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682" cy="50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539750" y="620713"/>
            <a:ext cx="755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Por quanto tempo ?</a:t>
            </a:r>
            <a:endParaRPr lang="pt-BR" sz="28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pic>
        <p:nvPicPr>
          <p:cNvPr id="19459" name="Picture 2" descr="http://revistaplaneta.terra.com.br/media/images/raw/2010/12/01/img-24903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8657"/>
            <a:ext cx="8057653" cy="50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/>
          <p:cNvSpPr txBox="1">
            <a:spLocks noChangeArrowheads="1"/>
          </p:cNvSpPr>
          <p:nvPr/>
        </p:nvSpPr>
        <p:spPr bwMode="auto">
          <a:xfrm>
            <a:off x="1140625" y="2815431"/>
            <a:ext cx="68531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O que é necessário fazer para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assistir essas pessoas?   </a:t>
            </a:r>
          </a:p>
        </p:txBody>
      </p:sp>
    </p:spTree>
    <p:extLst>
      <p:ext uri="{BB962C8B-B14F-4D97-AF65-F5344CB8AC3E}">
        <p14:creationId xmlns:p14="http://schemas.microsoft.com/office/powerpoint/2010/main" val="13962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/>
          <p:cNvSpPr txBox="1">
            <a:spLocks noChangeArrowheads="1"/>
          </p:cNvSpPr>
          <p:nvPr/>
        </p:nvSpPr>
        <p:spPr bwMode="auto">
          <a:xfrm>
            <a:off x="827584" y="2564904"/>
            <a:ext cx="7632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Estamos fazendo 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serviço extra ou faz parte 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600" b="1" dirty="0"/>
              <a:t>atribuição?   </a:t>
            </a:r>
          </a:p>
        </p:txBody>
      </p:sp>
    </p:spTree>
    <p:extLst>
      <p:ext uri="{BB962C8B-B14F-4D97-AF65-F5344CB8AC3E}">
        <p14:creationId xmlns:p14="http://schemas.microsoft.com/office/powerpoint/2010/main" val="29921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altLang="pt-BR" sz="2400" smtClean="0"/>
          </a:p>
          <a:p>
            <a:pPr>
              <a:buFontTx/>
              <a:buNone/>
            </a:pPr>
            <a:r>
              <a:rPr lang="pt-BR" altLang="pt-BR" sz="2400" smtClean="0"/>
              <a:t>	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11560" y="1196752"/>
            <a:ext cx="8209408" cy="506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 indent="-92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pt-BR" sz="1600" b="1" dirty="0"/>
              <a:t>Manhã</a:t>
            </a:r>
            <a:endParaRPr lang="pt-BR" sz="1600" dirty="0"/>
          </a:p>
          <a:p>
            <a:r>
              <a:rPr lang="pt-BR" sz="1600" dirty="0" smtClean="0"/>
              <a:t>Conceitos </a:t>
            </a:r>
            <a:r>
              <a:rPr lang="pt-BR" sz="1600" dirty="0"/>
              <a:t>iniciais </a:t>
            </a:r>
            <a:endParaRPr lang="pt-BR" sz="1600" dirty="0" smtClean="0"/>
          </a:p>
          <a:p>
            <a:r>
              <a:rPr lang="pt-BR" sz="1600" dirty="0" smtClean="0"/>
              <a:t>Direitos </a:t>
            </a:r>
            <a:r>
              <a:rPr lang="pt-BR" sz="1600" dirty="0"/>
              <a:t>assistenciais</a:t>
            </a:r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Lanche</a:t>
            </a:r>
            <a:endParaRPr lang="pt-BR" sz="1600" dirty="0"/>
          </a:p>
          <a:p>
            <a:r>
              <a:rPr lang="pt-BR" sz="1600" dirty="0"/>
              <a:t>SCO no abrigo</a:t>
            </a:r>
          </a:p>
          <a:p>
            <a:pPr marL="0" indent="0">
              <a:buNone/>
            </a:pPr>
            <a:r>
              <a:rPr lang="pt-BR" sz="1600" dirty="0"/>
              <a:t> </a:t>
            </a:r>
          </a:p>
          <a:p>
            <a:pPr marL="0" indent="0">
              <a:buNone/>
            </a:pPr>
            <a:r>
              <a:rPr lang="pt-BR" sz="1600" b="1" dirty="0"/>
              <a:t>Tarde</a:t>
            </a:r>
            <a:r>
              <a:rPr lang="pt-BR" sz="1600" dirty="0"/>
              <a:t> </a:t>
            </a:r>
          </a:p>
          <a:p>
            <a:r>
              <a:rPr lang="pt-BR" sz="1600" dirty="0" smtClean="0"/>
              <a:t>Rotina </a:t>
            </a:r>
            <a:r>
              <a:rPr lang="pt-BR" sz="1600" dirty="0"/>
              <a:t>nos abrigos</a:t>
            </a:r>
          </a:p>
          <a:p>
            <a:r>
              <a:rPr lang="pt-BR" sz="1600" dirty="0" smtClean="0"/>
              <a:t>Cuidados </a:t>
            </a:r>
            <a:r>
              <a:rPr lang="pt-BR" sz="1600" dirty="0"/>
              <a:t>com saúde </a:t>
            </a:r>
          </a:p>
          <a:p>
            <a:r>
              <a:rPr lang="pt-BR" sz="1600" dirty="0"/>
              <a:t>Cuidados com animais</a:t>
            </a:r>
          </a:p>
          <a:p>
            <a:pPr marL="0" indent="0">
              <a:buNone/>
            </a:pPr>
            <a:endParaRPr lang="pt-BR" sz="1600" dirty="0"/>
          </a:p>
          <a:p>
            <a:r>
              <a:rPr lang="pt-BR" sz="1600" b="1" dirty="0"/>
              <a:t>Lanche</a:t>
            </a:r>
            <a:endParaRPr lang="pt-BR" sz="1600" dirty="0"/>
          </a:p>
          <a:p>
            <a:r>
              <a:rPr lang="pt-BR" sz="1600" dirty="0" smtClean="0"/>
              <a:t>Serviço </a:t>
            </a:r>
            <a:r>
              <a:rPr lang="pt-BR" sz="1600" dirty="0"/>
              <a:t>de Proteção Oferecido pelo MDS em SE ou ECP</a:t>
            </a:r>
          </a:p>
          <a:p>
            <a:r>
              <a:rPr lang="pt-BR" sz="1600" dirty="0"/>
              <a:t>Fluxograma </a:t>
            </a:r>
            <a:r>
              <a:rPr lang="pt-BR" sz="1600" dirty="0" smtClean="0"/>
              <a:t>para pedido </a:t>
            </a:r>
            <a:r>
              <a:rPr lang="pt-BR" sz="1600" dirty="0"/>
              <a:t>de donativo </a:t>
            </a:r>
          </a:p>
          <a:p>
            <a:r>
              <a:rPr lang="pt-BR" sz="1600" dirty="0"/>
              <a:t>Desmobilização do abrigo </a:t>
            </a:r>
          </a:p>
          <a:p>
            <a:r>
              <a:rPr lang="pt-BR" sz="1600" dirty="0"/>
              <a:t>Voluntário 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>
          <a:xfrm>
            <a:off x="251768" y="260648"/>
            <a:ext cx="4464496" cy="792088"/>
          </a:xfrm>
        </p:spPr>
        <p:txBody>
          <a:bodyPr>
            <a:normAutofit/>
          </a:bodyPr>
          <a:lstStyle/>
          <a:p>
            <a:r>
              <a:rPr lang="pt-BR" altLang="pt-BR" sz="2800" b="1" dirty="0" smtClean="0"/>
              <a:t>Programação</a:t>
            </a:r>
          </a:p>
        </p:txBody>
      </p:sp>
    </p:spTree>
    <p:extLst>
      <p:ext uri="{BB962C8B-B14F-4D97-AF65-F5344CB8AC3E}">
        <p14:creationId xmlns:p14="http://schemas.microsoft.com/office/powerpoint/2010/main" val="7153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752475" y="765175"/>
            <a:ext cx="7559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3200" b="1" dirty="0">
                <a:solidFill>
                  <a:srgbClr val="0070C0"/>
                </a:solidFill>
                <a:latin typeface="+mn-lt"/>
                <a:cs typeface="Arial" charset="0"/>
              </a:rPr>
              <a:t>Justificativa</a:t>
            </a:r>
            <a:endParaRPr lang="pt-BR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5363" name="CaixaDeTexto 8"/>
          <p:cNvSpPr txBox="1">
            <a:spLocks noChangeArrowheads="1"/>
          </p:cNvSpPr>
          <p:nvPr/>
        </p:nvSpPr>
        <p:spPr bwMode="auto">
          <a:xfrm>
            <a:off x="357188" y="1643063"/>
            <a:ext cx="83185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pt-BR" sz="3200" b="1" dirty="0">
                <a:latin typeface="+mn-lt"/>
              </a:rPr>
              <a:t>Abrigos merecem um destaque especial nas ações de resposta ao desastre.</a:t>
            </a:r>
          </a:p>
          <a:p>
            <a:pPr marL="730250" lvl="1" indent="-273050"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pt-BR" sz="3200" b="1" dirty="0" smtClean="0">
                <a:latin typeface="+mn-lt"/>
              </a:rPr>
              <a:t>Situação em geral nos abrigos: </a:t>
            </a:r>
            <a:r>
              <a:rPr lang="pt-BR" sz="3200" b="1" dirty="0">
                <a:latin typeface="+mn-lt"/>
              </a:rPr>
              <a:t>Aglomeração de </a:t>
            </a:r>
            <a:r>
              <a:rPr lang="pt-BR" sz="3200" b="1" u="sng" dirty="0">
                <a:latin typeface="+mn-lt"/>
              </a:rPr>
              <a:t>pessoas</a:t>
            </a:r>
            <a:r>
              <a:rPr lang="pt-BR" sz="3200" b="1" dirty="0">
                <a:latin typeface="+mn-lt"/>
              </a:rPr>
              <a:t> e das condições desfavoráveis do </a:t>
            </a:r>
            <a:r>
              <a:rPr lang="pt-BR" sz="3200" b="1" u="sng" dirty="0">
                <a:latin typeface="+mn-lt"/>
              </a:rPr>
              <a:t>ambiente</a:t>
            </a:r>
            <a:r>
              <a:rPr lang="pt-BR" sz="3200" b="1" dirty="0">
                <a:latin typeface="+mn-lt"/>
              </a:rPr>
              <a:t>, geralmente associadas ao </a:t>
            </a:r>
            <a:r>
              <a:rPr lang="pt-BR" sz="3200" b="1" u="sng" dirty="0">
                <a:latin typeface="+mn-lt"/>
              </a:rPr>
              <a:t>despreparo</a:t>
            </a:r>
            <a:r>
              <a:rPr lang="pt-BR" sz="3200" b="1" dirty="0">
                <a:latin typeface="+mn-lt"/>
              </a:rPr>
              <a:t>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30386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28625" y="989856"/>
            <a:ext cx="8229600" cy="1143000"/>
          </a:xfrm>
        </p:spPr>
        <p:txBody>
          <a:bodyPr/>
          <a:lstStyle/>
          <a:p>
            <a:r>
              <a:rPr lang="pt-BR" altLang="pt-BR" sz="3600" b="1" dirty="0" smtClean="0"/>
              <a:t>Constituição Federal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z="2600" dirty="0" smtClean="0"/>
          </a:p>
          <a:p>
            <a:pPr algn="just"/>
            <a:r>
              <a:rPr lang="pt-BR" altLang="pt-BR" sz="3600" dirty="0" smtClean="0"/>
              <a:t>Estabelece em seu Art.6º, como direitos sociais: a educação, a saúde, a alimentação, o trabalho, a moradia, o lazer, a segurança, a previdência social, a proteção à maternidade e à infância, </a:t>
            </a:r>
            <a:r>
              <a:rPr lang="pt-BR" altLang="pt-BR" sz="3600" b="1" u="sng" dirty="0" smtClean="0"/>
              <a:t>a assistência aos desamparados</a:t>
            </a:r>
            <a:r>
              <a:rPr lang="pt-BR" altLang="pt-BR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0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28625" y="898673"/>
            <a:ext cx="8229600" cy="1143000"/>
          </a:xfrm>
        </p:spPr>
        <p:txBody>
          <a:bodyPr/>
          <a:lstStyle/>
          <a:p>
            <a:r>
              <a:rPr lang="pt-BR" altLang="pt-BR" sz="3600" b="1" dirty="0" smtClean="0"/>
              <a:t>Proteção Social Básica (PSB)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pt-BR" altLang="pt-BR" sz="2600" dirty="0" smtClean="0"/>
              <a:t>Tem como objetivo a prevenção de situações de risco por meio do desenvolvimento de potencialidades e aquisições e o fortalecimento de vínculos familiares e comunitários. </a:t>
            </a:r>
          </a:p>
          <a:p>
            <a:r>
              <a:rPr lang="pt-BR" altLang="pt-BR" sz="2600" dirty="0" smtClean="0"/>
              <a:t>Destina-se à </a:t>
            </a:r>
            <a:r>
              <a:rPr lang="pt-BR" altLang="pt-BR" sz="2600" b="1" dirty="0" smtClean="0"/>
              <a:t>população que vive em situação de fragilidade</a:t>
            </a:r>
            <a:r>
              <a:rPr lang="pt-BR" altLang="pt-BR" sz="2600" dirty="0" smtClean="0"/>
              <a:t> decorrente da pobreza, ausência de renda, acesso precário ou nulo aos serviços públicos ou fragilização de vínculos afetivos (discriminações etárias, étnicas, de gênero ou por deficiências, dentre outras). </a:t>
            </a:r>
          </a:p>
          <a:p>
            <a:endParaRPr lang="pt-BR" altLang="pt-BR" dirty="0" smtClean="0"/>
          </a:p>
          <a:p>
            <a:pPr>
              <a:buFontTx/>
              <a:buNone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4303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28625" y="836712"/>
            <a:ext cx="8229600" cy="1143000"/>
          </a:xfrm>
        </p:spPr>
        <p:txBody>
          <a:bodyPr/>
          <a:lstStyle/>
          <a:p>
            <a:r>
              <a:rPr lang="pt-BR" altLang="pt-BR" sz="3600" b="1" dirty="0" smtClean="0"/>
              <a:t>Proteção Social Especial (PSE)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65412"/>
            <a:ext cx="8229600" cy="4525963"/>
          </a:xfrm>
        </p:spPr>
        <p:txBody>
          <a:bodyPr/>
          <a:lstStyle/>
          <a:p>
            <a:pPr algn="just"/>
            <a:r>
              <a:rPr lang="pt-BR" altLang="pt-BR" dirty="0" smtClean="0"/>
              <a:t>Destina-se a </a:t>
            </a:r>
            <a:r>
              <a:rPr lang="pt-BR" altLang="pt-BR" b="1" dirty="0" smtClean="0"/>
              <a:t>famílias e indivíduos em situação de risco pessoal ou social</a:t>
            </a:r>
            <a:r>
              <a:rPr lang="pt-BR" altLang="pt-BR" dirty="0" smtClean="0"/>
              <a:t>, cujos direitos tenham sido violados ou ameaçados. </a:t>
            </a:r>
          </a:p>
          <a:p>
            <a:pPr algn="just"/>
            <a:r>
              <a:rPr lang="pt-BR" altLang="pt-BR" dirty="0" smtClean="0"/>
              <a:t>Diferentemente da Proteção Social Básica que tem um caráter preventivo, a PSE atua com </a:t>
            </a:r>
            <a:r>
              <a:rPr lang="pt-BR" altLang="pt-BR" b="1" u="sng" dirty="0" smtClean="0"/>
              <a:t>natureza protetiva</a:t>
            </a:r>
            <a:r>
              <a:rPr lang="pt-BR" altLang="pt-BR" dirty="0" smtClean="0"/>
              <a:t>. São ações que requerem o acompanhamento familiar e individual.</a:t>
            </a:r>
          </a:p>
        </p:txBody>
      </p:sp>
    </p:spTree>
    <p:extLst>
      <p:ext uri="{BB962C8B-B14F-4D97-AF65-F5344CB8AC3E}">
        <p14:creationId xmlns:p14="http://schemas.microsoft.com/office/powerpoint/2010/main" val="18077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42119"/>
            <a:ext cx="7931150" cy="54832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3600" b="1" dirty="0" smtClean="0"/>
              <a:t>Serviços que compõem a PSE</a:t>
            </a:r>
          </a:p>
          <a:p>
            <a:endParaRPr lang="pt-BR" altLang="pt-BR" sz="2600" dirty="0" smtClean="0"/>
          </a:p>
          <a:p>
            <a:pPr algn="just"/>
            <a:r>
              <a:rPr lang="pt-BR" altLang="pt-BR" sz="2600" dirty="0" smtClean="0"/>
              <a:t>Serviço de Acolhimento Institucional</a:t>
            </a:r>
          </a:p>
          <a:p>
            <a:pPr algn="just"/>
            <a:r>
              <a:rPr lang="pt-BR" altLang="pt-BR" sz="2600" dirty="0" smtClean="0"/>
              <a:t>Serviço de Acolhimento em República</a:t>
            </a:r>
          </a:p>
          <a:p>
            <a:pPr algn="just"/>
            <a:r>
              <a:rPr lang="pt-BR" altLang="pt-BR" sz="2600" dirty="0" smtClean="0"/>
              <a:t>Serviço de Acolhimento em Família Acolhedora</a:t>
            </a:r>
          </a:p>
          <a:p>
            <a:pPr algn="just"/>
            <a:r>
              <a:rPr lang="pt-BR" altLang="pt-BR" sz="2600" b="1" u="sng" dirty="0" smtClean="0"/>
              <a:t>Serviço de Proteção em Situações de Calamidades Públicas e de Emergências</a:t>
            </a:r>
          </a:p>
          <a:p>
            <a:pPr algn="just">
              <a:buFontTx/>
              <a:buNone/>
            </a:pPr>
            <a:endParaRPr lang="pt-BR" altLang="pt-BR" sz="2600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</a:pPr>
            <a:r>
              <a:rPr lang="pt-BR" altLang="pt-BR" sz="2600" dirty="0" smtClean="0"/>
              <a:t>    Resolução nº 109, de 11 de novembro de 2009, que dispõe sobre a Tipificação Nacional dos Serviços </a:t>
            </a:r>
            <a:r>
              <a:rPr lang="pt-BR" altLang="pt-BR" sz="2600" dirty="0" err="1" smtClean="0"/>
              <a:t>Socioassistenciais</a:t>
            </a:r>
            <a:r>
              <a:rPr lang="pt-BR" altLang="pt-BR" sz="2600" dirty="0" smtClean="0"/>
              <a:t>. </a:t>
            </a:r>
            <a:endParaRPr lang="pt-BR" altLang="pt-BR" sz="2600" u="sng" dirty="0" smtClean="0"/>
          </a:p>
        </p:txBody>
      </p:sp>
    </p:spTree>
    <p:extLst>
      <p:ext uri="{BB962C8B-B14F-4D97-AF65-F5344CB8AC3E}">
        <p14:creationId xmlns:p14="http://schemas.microsoft.com/office/powerpoint/2010/main" val="70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500063" y="97011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sz="3600" b="1" dirty="0" smtClean="0"/>
              <a:t>Serviço de Proteção em Situações de Calamidade e de Emergências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075613" cy="4525963"/>
          </a:xfrm>
        </p:spPr>
        <p:txBody>
          <a:bodyPr/>
          <a:lstStyle/>
          <a:p>
            <a:endParaRPr lang="pt-BR" altLang="pt-BR" smtClean="0"/>
          </a:p>
          <a:p>
            <a:r>
              <a:rPr lang="pt-BR" altLang="pt-BR" smtClean="0"/>
              <a:t>Promove </a:t>
            </a:r>
            <a:r>
              <a:rPr lang="pt-BR" altLang="pt-BR" b="1" smtClean="0"/>
              <a:t>apoio e proteção a população atingida por situações de emergências e calamidades públicas </a:t>
            </a:r>
            <a:r>
              <a:rPr lang="pt-BR" altLang="pt-BR" smtClean="0"/>
              <a:t>(incêndios, desabamentos, deslizamentos, alagamentos, dentre outras) </a:t>
            </a:r>
            <a:r>
              <a:rPr lang="pt-BR" altLang="pt-BR" b="1" u="sng" smtClean="0"/>
              <a:t>com a oferta de alojamentos provisórios, atenções e provisões materiais, conforme as necessidades detectadas.</a:t>
            </a:r>
          </a:p>
        </p:txBody>
      </p:sp>
    </p:spTree>
    <p:extLst>
      <p:ext uri="{BB962C8B-B14F-4D97-AF65-F5344CB8AC3E}">
        <p14:creationId xmlns:p14="http://schemas.microsoft.com/office/powerpoint/2010/main" val="42911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500063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sz="3600" b="1" dirty="0" smtClean="0"/>
              <a:t>Serviço de Proteção em Situações de Calamidade e de Emergências</a:t>
            </a:r>
            <a:endParaRPr lang="pt-BR" altLang="pt-BR" sz="3600" dirty="0" smtClean="0"/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332038"/>
            <a:ext cx="7931150" cy="4525962"/>
          </a:xfrm>
        </p:spPr>
        <p:txBody>
          <a:bodyPr/>
          <a:lstStyle/>
          <a:p>
            <a:endParaRPr lang="pt-BR" altLang="pt-BR" sz="2800" smtClean="0"/>
          </a:p>
          <a:p>
            <a:r>
              <a:rPr lang="pt-BR" altLang="pt-BR" smtClean="0"/>
              <a:t>Também são atendidos as </a:t>
            </a:r>
            <a:r>
              <a:rPr lang="pt-BR" altLang="pt-BR" b="1" smtClean="0"/>
              <a:t>famílias e indivíduos removidos de áreas consideradas de risco, em ações de prevenção</a:t>
            </a:r>
            <a:r>
              <a:rPr lang="pt-BR" altLang="pt-BR" smtClean="0"/>
              <a:t> ou por determinação do Poder Judiciário. </a:t>
            </a:r>
            <a:br>
              <a:rPr lang="pt-BR" altLang="pt-BR" smtClean="0"/>
            </a:b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591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57200" y="761008"/>
            <a:ext cx="8229600" cy="1143000"/>
          </a:xfrm>
        </p:spPr>
        <p:txBody>
          <a:bodyPr/>
          <a:lstStyle/>
          <a:p>
            <a:r>
              <a:rPr lang="pt-BR" altLang="pt-BR" sz="3600" b="1" dirty="0" smtClean="0"/>
              <a:t>Objetivos:</a:t>
            </a:r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19100" y="1611908"/>
            <a:ext cx="8113713" cy="4697412"/>
          </a:xfrm>
        </p:spPr>
        <p:txBody>
          <a:bodyPr>
            <a:normAutofit lnSpcReduction="10000"/>
          </a:bodyPr>
          <a:lstStyle/>
          <a:p>
            <a:r>
              <a:rPr lang="pt-BR" altLang="pt-BR" sz="2800" dirty="0" smtClean="0"/>
              <a:t>Assegurar </a:t>
            </a:r>
            <a:r>
              <a:rPr lang="pt-BR" altLang="pt-BR" sz="2800" u="sng" dirty="0" smtClean="0"/>
              <a:t>acolhimento</a:t>
            </a:r>
            <a:r>
              <a:rPr lang="pt-BR" altLang="pt-BR" sz="2800" dirty="0" smtClean="0"/>
              <a:t> imediato em condições </a:t>
            </a:r>
            <a:r>
              <a:rPr lang="pt-BR" altLang="pt-BR" sz="2800" u="sng" dirty="0" smtClean="0"/>
              <a:t>dignas e de segurança</a:t>
            </a:r>
            <a:r>
              <a:rPr lang="pt-BR" altLang="pt-BR" sz="2800" dirty="0" smtClean="0"/>
              <a:t>;</a:t>
            </a:r>
          </a:p>
          <a:p>
            <a:r>
              <a:rPr lang="pt-BR" altLang="pt-BR" sz="2800" dirty="0" smtClean="0"/>
              <a:t>Manter alojamentos provisórios, quando necessário;</a:t>
            </a:r>
          </a:p>
          <a:p>
            <a:r>
              <a:rPr lang="pt-BR" altLang="pt-BR" sz="2800" dirty="0" smtClean="0"/>
              <a:t>Identificar perdas e danos ocorridos e cadastrar a população atingida;</a:t>
            </a:r>
          </a:p>
          <a:p>
            <a:r>
              <a:rPr lang="pt-BR" altLang="pt-BR" sz="2800" u="sng" dirty="0" smtClean="0"/>
              <a:t>Articular a rede de políticas públicas </a:t>
            </a:r>
            <a:r>
              <a:rPr lang="pt-BR" altLang="pt-BR" sz="2800" dirty="0" smtClean="0"/>
              <a:t>e redes sociais de apoio para prover as necessidades detectadas;</a:t>
            </a:r>
          </a:p>
          <a:p>
            <a:r>
              <a:rPr lang="pt-BR" altLang="pt-BR" sz="2800" dirty="0" smtClean="0"/>
              <a:t>Promover a </a:t>
            </a:r>
            <a:r>
              <a:rPr lang="pt-BR" altLang="pt-BR" sz="2800" u="sng" dirty="0" smtClean="0"/>
              <a:t>inserção na rede </a:t>
            </a:r>
            <a:r>
              <a:rPr lang="pt-BR" altLang="pt-BR" sz="2800" u="sng" dirty="0" err="1" smtClean="0"/>
              <a:t>sócio-assistencial</a:t>
            </a:r>
            <a:r>
              <a:rPr lang="pt-BR" altLang="pt-BR" sz="2800" u="sng" dirty="0" smtClean="0"/>
              <a:t> </a:t>
            </a:r>
            <a:r>
              <a:rPr lang="pt-BR" altLang="pt-BR" sz="2800" dirty="0" smtClean="0"/>
              <a:t>e o acesso a benefícios eventuais.</a:t>
            </a:r>
          </a:p>
          <a:p>
            <a:endParaRPr lang="pt-BR" altLang="pt-BR" sz="2800" dirty="0" smtClean="0"/>
          </a:p>
          <a:p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6417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28625" y="773832"/>
            <a:ext cx="8229600" cy="1143000"/>
          </a:xfrm>
        </p:spPr>
        <p:txBody>
          <a:bodyPr/>
          <a:lstStyle/>
          <a:p>
            <a:r>
              <a:rPr lang="pt-BR" altLang="pt-BR" sz="3600" b="1" dirty="0" smtClean="0"/>
              <a:t>Benefícios Eventuais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2438" y="1357313"/>
            <a:ext cx="8137525" cy="3384550"/>
          </a:xfrm>
        </p:spPr>
        <p:txBody>
          <a:bodyPr/>
          <a:lstStyle/>
          <a:p>
            <a:endParaRPr lang="pt-BR" altLang="pt-BR" sz="2600" dirty="0" smtClean="0"/>
          </a:p>
          <a:p>
            <a:pPr algn="just"/>
            <a:r>
              <a:rPr lang="pt-BR" altLang="pt-BR" sz="2600" dirty="0" smtClean="0"/>
              <a:t>Em junho de 2013 o Conselho Nacional de Assistência Social aprovou a Resolução nº12 que define os critérios e parâmetros para transferências de recursos do </a:t>
            </a:r>
            <a:r>
              <a:rPr lang="pt-BR" altLang="pt-BR" sz="2600" dirty="0" err="1" smtClean="0"/>
              <a:t>cofinanciamento</a:t>
            </a:r>
            <a:r>
              <a:rPr lang="pt-BR" altLang="pt-BR" sz="2600" dirty="0" smtClean="0"/>
              <a:t> federal para a oferta de </a:t>
            </a:r>
            <a:r>
              <a:rPr lang="pt-BR" altLang="pt-BR" sz="2600" u="sng" dirty="0" smtClean="0"/>
              <a:t>Serviço de Proteção em Situações de Calamidades Públicas e de Emergências no âmbito do SUAS</a:t>
            </a:r>
            <a:r>
              <a:rPr lang="pt-BR" altLang="pt-BR" sz="2800" dirty="0" smtClean="0"/>
              <a:t>.</a:t>
            </a:r>
          </a:p>
        </p:txBody>
      </p:sp>
      <p:sp>
        <p:nvSpPr>
          <p:cNvPr id="30724" name="Retângulo 1"/>
          <p:cNvSpPr>
            <a:spLocks noChangeArrowheads="1"/>
          </p:cNvSpPr>
          <p:nvPr/>
        </p:nvSpPr>
        <p:spPr bwMode="auto">
          <a:xfrm>
            <a:off x="819150" y="4797425"/>
            <a:ext cx="76327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/>
              <a:t>A transferência das famílias afetadas para residências de outras pessoas não encerra a obrigação do poder público.</a:t>
            </a:r>
          </a:p>
        </p:txBody>
      </p:sp>
    </p:spTree>
    <p:extLst>
      <p:ext uri="{BB962C8B-B14F-4D97-AF65-F5344CB8AC3E}">
        <p14:creationId xmlns:p14="http://schemas.microsoft.com/office/powerpoint/2010/main" val="30114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052339"/>
            <a:ext cx="5903912" cy="1152525"/>
          </a:xfrm>
          <a:solidFill>
            <a:srgbClr val="00B0F0"/>
          </a:solidFill>
          <a:ln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dirty="0" smtClean="0">
                <a:solidFill>
                  <a:srgbClr val="002060"/>
                </a:solidFill>
              </a:rPr>
              <a:t>Introdução ao Gerenciamento de Abrigos Temporários</a:t>
            </a:r>
          </a:p>
          <a:p>
            <a:pPr eaLnBrk="1" hangingPunct="1">
              <a:lnSpc>
                <a:spcPct val="90000"/>
              </a:lnSpc>
            </a:pPr>
            <a:endParaRPr lang="pt-BR" altLang="pt-BR" dirty="0" smtClean="0">
              <a:solidFill>
                <a:srgbClr val="195DAF"/>
              </a:solidFill>
            </a:endParaRPr>
          </a:p>
        </p:txBody>
      </p:sp>
      <p:sp>
        <p:nvSpPr>
          <p:cNvPr id="31747" name="Text Box 11" descr="Ger2"/>
          <p:cNvSpPr txBox="1">
            <a:spLocks noChangeArrowheads="1"/>
          </p:cNvSpPr>
          <p:nvPr/>
        </p:nvSpPr>
        <p:spPr bwMode="auto">
          <a:xfrm>
            <a:off x="2484438" y="2217564"/>
            <a:ext cx="3455987" cy="29130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31748" name="Rectangle 3"/>
          <p:cNvSpPr txBox="1">
            <a:spLocks noChangeArrowheads="1"/>
          </p:cNvSpPr>
          <p:nvPr/>
        </p:nvSpPr>
        <p:spPr bwMode="auto">
          <a:xfrm>
            <a:off x="539750" y="5013151"/>
            <a:ext cx="7848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	</a:t>
            </a:r>
            <a:r>
              <a:rPr lang="pt-BR" altLang="pt-BR" sz="2000" b="1" dirty="0">
                <a:solidFill>
                  <a:srgbClr val="002060"/>
                </a:solidFill>
              </a:rPr>
              <a:t>Porque? Quando? Onde e por quem é montado um abrigo?</a:t>
            </a:r>
          </a:p>
          <a:p>
            <a:pPr algn="just" eaLnBrk="1" hangingPunct="1">
              <a:buFontTx/>
              <a:buNone/>
            </a:pPr>
            <a:r>
              <a:rPr lang="pt-BR" altLang="pt-BR" sz="1800" b="1" i="1" dirty="0">
                <a:solidFill>
                  <a:srgbClr val="195DAF"/>
                </a:solidFill>
              </a:rPr>
              <a:t>“Planejar um abrigo e administrá-lo é uma forma de gerenciar </a:t>
            </a:r>
            <a:r>
              <a:rPr lang="pt-BR" altLang="pt-BR" sz="1800" b="1" i="1" u="sng" dirty="0">
                <a:solidFill>
                  <a:srgbClr val="195DAF"/>
                </a:solidFill>
              </a:rPr>
              <a:t>riscos     de novos desastres</a:t>
            </a:r>
            <a:r>
              <a:rPr lang="pt-BR" altLang="pt-BR" sz="1800" b="1" i="1" dirty="0">
                <a:solidFill>
                  <a:srgbClr val="195DAF"/>
                </a:solidFill>
              </a:rPr>
              <a:t>, como a fome e o desajuste social.” </a:t>
            </a:r>
          </a:p>
        </p:txBody>
      </p:sp>
    </p:spTree>
    <p:extLst>
      <p:ext uri="{BB962C8B-B14F-4D97-AF65-F5344CB8AC3E}">
        <p14:creationId xmlns:p14="http://schemas.microsoft.com/office/powerpoint/2010/main" val="10382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t-BR" altLang="pt-BR" smtClean="0"/>
              <a:t>	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35150" y="256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103438" y="3951288"/>
            <a:ext cx="2036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755650" y="1989138"/>
            <a:ext cx="7815263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/>
              <a:t>Prenúncio ou indício de um evento desastroso. </a:t>
            </a:r>
            <a:r>
              <a:rPr lang="pt-BR" altLang="pt-BR" sz="2800" dirty="0">
                <a:solidFill>
                  <a:srgbClr val="FF0000"/>
                </a:solidFill>
              </a:rPr>
              <a:t>Evento adverso provocador de desastre, quando ainda potencial</a:t>
            </a:r>
            <a:r>
              <a:rPr lang="pt-BR" altLang="pt-BR" sz="2800" dirty="0"/>
              <a:t>. </a:t>
            </a:r>
            <a:endParaRPr lang="pt-BR" altLang="pt-BR" sz="2800" dirty="0" smtClean="0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 smtClean="0"/>
              <a:t>2</a:t>
            </a:r>
            <a:r>
              <a:rPr lang="pt-BR" altLang="pt-BR" sz="2800" dirty="0"/>
              <a:t>. Estimativa da ocorrência e </a:t>
            </a:r>
            <a:r>
              <a:rPr lang="pt-BR" altLang="pt-BR" sz="2800" dirty="0">
                <a:solidFill>
                  <a:srgbClr val="FF0000"/>
                </a:solidFill>
              </a:rPr>
              <a:t>magnitude</a:t>
            </a:r>
            <a:r>
              <a:rPr lang="pt-BR" altLang="pt-BR" sz="2800" dirty="0"/>
              <a:t> de um evento adverso, expressa em termos de probabilidade estatística de concretização do evento (ou acidente) e da provável magnitude de sua manifestação. 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title"/>
          </p:nvPr>
        </p:nvSpPr>
        <p:spPr>
          <a:xfrm>
            <a:off x="371475" y="620713"/>
            <a:ext cx="8229600" cy="1143000"/>
          </a:xfrm>
        </p:spPr>
        <p:txBody>
          <a:bodyPr/>
          <a:lstStyle/>
          <a:p>
            <a:r>
              <a:rPr lang="pt-BR" altLang="pt-BR" dirty="0" smtClean="0"/>
              <a:t>Ameaça</a:t>
            </a:r>
          </a:p>
        </p:txBody>
      </p:sp>
    </p:spTree>
    <p:extLst>
      <p:ext uri="{BB962C8B-B14F-4D97-AF65-F5344CB8AC3E}">
        <p14:creationId xmlns:p14="http://schemas.microsoft.com/office/powerpoint/2010/main" val="2229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051520"/>
            <a:ext cx="7848600" cy="1152525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solidFill>
                  <a:srgbClr val="0070C0"/>
                </a:solidFill>
              </a:rPr>
              <a:t>Quem é um Des</a:t>
            </a:r>
            <a:r>
              <a:rPr lang="pt-BR" altLang="pt-BR" b="1" u="sng" dirty="0" smtClean="0">
                <a:solidFill>
                  <a:srgbClr val="0070C0"/>
                </a:solidFill>
              </a:rPr>
              <a:t>abrigado</a:t>
            </a:r>
            <a:r>
              <a:rPr lang="pt-BR" altLang="pt-BR" b="1" dirty="0" smtClean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496888" y="2708870"/>
            <a:ext cx="7993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t-BR" altLang="pt-BR" sz="3600" dirty="0">
                <a:solidFill>
                  <a:srgbClr val="002060"/>
                </a:solidFill>
              </a:rPr>
              <a:t>        Pessoa cuja habitação foi afetada por dano ou ameaça de dano e que n</a:t>
            </a:r>
            <a:r>
              <a:rPr lang="pt-BR" altLang="pt-BR" sz="3600" i="1" dirty="0">
                <a:solidFill>
                  <a:srgbClr val="002060"/>
                </a:solidFill>
              </a:rPr>
              <a:t>ecessita de </a:t>
            </a:r>
            <a:r>
              <a:rPr lang="pt-BR" altLang="pt-BR" sz="3600" b="1" i="1" u="sng" dirty="0">
                <a:solidFill>
                  <a:srgbClr val="002060"/>
                </a:solidFill>
              </a:rPr>
              <a:t>abrigo</a:t>
            </a:r>
            <a:r>
              <a:rPr lang="pt-BR" altLang="pt-BR" sz="3600" i="1" dirty="0">
                <a:solidFill>
                  <a:srgbClr val="002060"/>
                </a:solidFill>
              </a:rPr>
              <a:t> provido pelo sistema</a:t>
            </a:r>
            <a:r>
              <a:rPr lang="pt-BR" altLang="pt-BR" sz="36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4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rgbClr val="0070C0"/>
                </a:solidFill>
              </a:rPr>
              <a:t/>
            </a:r>
            <a:br>
              <a:rPr lang="pt-BR" altLang="pt-BR" b="1" dirty="0" smtClean="0">
                <a:solidFill>
                  <a:srgbClr val="0070C0"/>
                </a:solidFill>
              </a:rPr>
            </a:br>
            <a:r>
              <a:rPr lang="pt-BR" altLang="pt-BR" b="1" dirty="0" smtClean="0">
                <a:solidFill>
                  <a:srgbClr val="0070C0"/>
                </a:solidFill>
              </a:rPr>
              <a:t>Desalojado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7859713" cy="45259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pt-BR" altLang="pt-BR" dirty="0" smtClean="0"/>
              <a:t>	</a:t>
            </a:r>
          </a:p>
          <a:p>
            <a:pPr algn="just">
              <a:buFontTx/>
              <a:buNone/>
              <a:defRPr/>
            </a:pPr>
            <a:r>
              <a:rPr lang="pt-BR" altLang="pt-BR" dirty="0" smtClean="0"/>
              <a:t>	</a:t>
            </a:r>
            <a:r>
              <a:rPr lang="pt-BR" altLang="pt-BR" sz="3600" kern="1200" dirty="0">
                <a:solidFill>
                  <a:srgbClr val="002060"/>
                </a:solidFill>
              </a:rPr>
              <a:t>Pessoa que foi obrigada a abandonar temporária ou definitivamente sua </a:t>
            </a:r>
            <a:r>
              <a:rPr lang="pt-BR" altLang="pt-BR" sz="3600" kern="1200" dirty="0" smtClean="0">
                <a:solidFill>
                  <a:srgbClr val="002060"/>
                </a:solidFill>
              </a:rPr>
              <a:t>habitação</a:t>
            </a:r>
            <a:r>
              <a:rPr lang="pt-BR" altLang="pt-BR" sz="3600" kern="1200" dirty="0">
                <a:solidFill>
                  <a:srgbClr val="002060"/>
                </a:solidFill>
              </a:rPr>
              <a:t>, mas que </a:t>
            </a:r>
            <a:r>
              <a:rPr lang="pt-BR" altLang="pt-BR" sz="3600" b="1" kern="1200" dirty="0">
                <a:solidFill>
                  <a:srgbClr val="002060"/>
                </a:solidFill>
              </a:rPr>
              <a:t>não carece de abrigo </a:t>
            </a:r>
            <a:r>
              <a:rPr lang="pt-BR" altLang="pt-BR" sz="3600" b="1" kern="1200" dirty="0" smtClean="0">
                <a:solidFill>
                  <a:srgbClr val="002060"/>
                </a:solidFill>
              </a:rPr>
              <a:t>provido </a:t>
            </a:r>
            <a:r>
              <a:rPr lang="pt-BR" altLang="pt-BR" sz="3600" b="1" kern="1200" dirty="0">
                <a:solidFill>
                  <a:srgbClr val="002060"/>
                </a:solidFill>
              </a:rPr>
              <a:t>pelo sistema</a:t>
            </a:r>
            <a:r>
              <a:rPr lang="pt-BR" altLang="pt-BR" sz="3600" kern="12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pt-BR" altLang="pt-BR" sz="3600" dirty="0">
                <a:solidFill>
                  <a:srgbClr val="002060"/>
                </a:solidFill>
              </a:rPr>
              <a:t> </a:t>
            </a:r>
            <a:r>
              <a:rPr lang="pt-BR" altLang="pt-BR" sz="3600" dirty="0" smtClean="0">
                <a:solidFill>
                  <a:srgbClr val="002060"/>
                </a:solidFill>
              </a:rPr>
              <a:t>   Ela busca se alojar em casas de amigos, parentes ou vizinhos. </a:t>
            </a:r>
            <a:endParaRPr lang="pt-BR" altLang="pt-BR" sz="36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71848"/>
            <a:ext cx="7488238" cy="42814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t-BR" altLang="pt-BR" dirty="0" smtClean="0"/>
              <a:t>	</a:t>
            </a:r>
          </a:p>
          <a:p>
            <a:pPr algn="just">
              <a:buFontTx/>
              <a:buNone/>
              <a:defRPr/>
            </a:pPr>
            <a:r>
              <a:rPr lang="pt-BR" altLang="pt-BR" sz="3600" kern="1200" dirty="0" smtClean="0">
                <a:solidFill>
                  <a:srgbClr val="002060"/>
                </a:solidFill>
              </a:rPr>
              <a:t>  Qualquer </a:t>
            </a:r>
            <a:r>
              <a:rPr lang="pt-BR" altLang="pt-BR" sz="3600" kern="1200" dirty="0">
                <a:solidFill>
                  <a:srgbClr val="002060"/>
                </a:solidFill>
              </a:rPr>
              <a:t>pessoa que tenha sido atingida  direta ou indiretamente pelo desastre.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177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>
                <a:solidFill>
                  <a:schemeClr val="tx1"/>
                </a:solidFill>
              </a:rPr>
              <a:t/>
            </a:r>
            <a:br>
              <a:rPr lang="pt-BR" altLang="pt-BR" b="1" dirty="0" smtClean="0">
                <a:solidFill>
                  <a:schemeClr val="tx1"/>
                </a:solidFill>
              </a:rPr>
            </a:br>
            <a:r>
              <a:rPr lang="pt-BR" altLang="pt-BR" b="1" dirty="0" smtClean="0">
                <a:solidFill>
                  <a:schemeClr val="tx1"/>
                </a:solidFill>
              </a:rPr>
              <a:t/>
            </a:r>
            <a:br>
              <a:rPr lang="pt-BR" altLang="pt-BR" b="1" dirty="0" smtClean="0">
                <a:solidFill>
                  <a:schemeClr val="tx1"/>
                </a:solidFill>
              </a:rPr>
            </a:br>
            <a:r>
              <a:rPr lang="pt-BR" altLang="pt-BR" b="1" dirty="0" smtClean="0">
                <a:solidFill>
                  <a:srgbClr val="0070C0"/>
                </a:solidFill>
              </a:rPr>
              <a:t>Afetado</a:t>
            </a:r>
          </a:p>
        </p:txBody>
      </p:sp>
    </p:spTree>
    <p:extLst>
      <p:ext uri="{BB962C8B-B14F-4D97-AF65-F5344CB8AC3E}">
        <p14:creationId xmlns:p14="http://schemas.microsoft.com/office/powerpoint/2010/main" val="38906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124049"/>
            <a:ext cx="7848600" cy="1143000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</a:rPr>
              <a:t>Abrigo</a:t>
            </a:r>
          </a:p>
        </p:txBody>
      </p:sp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539750" y="2348011"/>
            <a:ext cx="79200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	</a:t>
            </a:r>
            <a:r>
              <a:rPr lang="pt-BR" altLang="pt-BR" sz="3600" dirty="0">
                <a:solidFill>
                  <a:srgbClr val="002060"/>
                </a:solidFill>
              </a:rPr>
              <a:t>Local ou instalação que proporciona hospedagem a pessoas necessitadas.</a:t>
            </a:r>
          </a:p>
        </p:txBody>
      </p:sp>
    </p:spTree>
    <p:extLst>
      <p:ext uri="{BB962C8B-B14F-4D97-AF65-F5344CB8AC3E}">
        <p14:creationId xmlns:p14="http://schemas.microsoft.com/office/powerpoint/2010/main" val="7931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1124421"/>
            <a:ext cx="7416800" cy="1143000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</a:rPr>
              <a:t>Classificação de Abrigos</a:t>
            </a:r>
          </a:p>
        </p:txBody>
      </p:sp>
      <p:sp>
        <p:nvSpPr>
          <p:cNvPr id="36867" name="Rectangle 2"/>
          <p:cNvSpPr txBox="1">
            <a:spLocks noChangeArrowheads="1"/>
          </p:cNvSpPr>
          <p:nvPr/>
        </p:nvSpPr>
        <p:spPr bwMode="auto">
          <a:xfrm>
            <a:off x="827088" y="2565871"/>
            <a:ext cx="74898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har char="•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619250" indent="-282575">
              <a:spcBef>
                <a:spcPct val="20000"/>
              </a:spcBef>
              <a:buChar char="•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8763" algn="l"/>
                <a:tab pos="1619250" algn="l"/>
                <a:tab pos="1789113" algn="l"/>
                <a:tab pos="1881188" algn="l"/>
                <a:tab pos="2155825" algn="l"/>
                <a:tab pos="2416175" algn="l"/>
                <a:tab pos="259873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2060"/>
                </a:solidFill>
              </a:rPr>
              <a:t>Permanente</a:t>
            </a:r>
          </a:p>
          <a:p>
            <a:pPr eaLnBrk="1" hangingPunct="1"/>
            <a:endParaRPr lang="pt-BR" altLang="pt-BR">
              <a:solidFill>
                <a:srgbClr val="002060"/>
              </a:solidFill>
            </a:endParaRPr>
          </a:p>
          <a:p>
            <a:pPr eaLnBrk="1" hangingPunct="1"/>
            <a:r>
              <a:rPr lang="pt-BR" altLang="pt-BR">
                <a:solidFill>
                  <a:srgbClr val="002060"/>
                </a:solidFill>
              </a:rPr>
              <a:t>Temporário</a:t>
            </a:r>
          </a:p>
          <a:p>
            <a:pPr lvl="2" eaLnBrk="1" hangingPunct="1">
              <a:buFontTx/>
              <a:buNone/>
            </a:pPr>
            <a:r>
              <a:rPr lang="pt-BR" altLang="pt-BR">
                <a:solidFill>
                  <a:srgbClr val="002060"/>
                </a:solidFill>
              </a:rPr>
              <a:t>- Fixo</a:t>
            </a:r>
          </a:p>
          <a:p>
            <a:pPr lvl="2" eaLnBrk="1" hangingPunct="1">
              <a:buFontTx/>
              <a:buNone/>
            </a:pPr>
            <a:r>
              <a:rPr lang="pt-BR" altLang="pt-BR">
                <a:solidFill>
                  <a:srgbClr val="002060"/>
                </a:solidFill>
              </a:rPr>
              <a:t>- Móvel</a:t>
            </a:r>
          </a:p>
        </p:txBody>
      </p:sp>
      <p:sp>
        <p:nvSpPr>
          <p:cNvPr id="36868" name="Text Box 7" descr="locais de abrigo 2"/>
          <p:cNvSpPr txBox="1">
            <a:spLocks noChangeArrowheads="1"/>
          </p:cNvSpPr>
          <p:nvPr/>
        </p:nvSpPr>
        <p:spPr bwMode="auto">
          <a:xfrm>
            <a:off x="4427538" y="2493640"/>
            <a:ext cx="3657600" cy="30861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</p:spTree>
    <p:extLst>
      <p:ext uri="{BB962C8B-B14F-4D97-AF65-F5344CB8AC3E}">
        <p14:creationId xmlns:p14="http://schemas.microsoft.com/office/powerpoint/2010/main" val="30364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33872"/>
            <a:ext cx="77771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70C0"/>
                </a:solidFill>
              </a:rPr>
              <a:t>Quem organiza os abrigos temporários? </a:t>
            </a:r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395288" y="1992313"/>
            <a:ext cx="79930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endParaRPr lang="pt-BR" altLang="pt-BR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   		</a:t>
            </a:r>
            <a:r>
              <a:rPr lang="pt-BR" altLang="pt-BR" sz="2400" dirty="0">
                <a:solidFill>
                  <a:srgbClr val="002060"/>
                </a:solidFill>
              </a:rPr>
              <a:t>A responsabilidade de organizar um abrigo temporário é </a:t>
            </a:r>
            <a:r>
              <a:rPr lang="pt-BR" altLang="pt-BR" sz="2400" b="1" dirty="0">
                <a:solidFill>
                  <a:srgbClr val="002060"/>
                </a:solidFill>
              </a:rPr>
              <a:t>do órgão municipal de proteção e defesa civil (COMPDEC)</a:t>
            </a:r>
            <a:r>
              <a:rPr lang="pt-BR" altLang="pt-BR" sz="2400" dirty="0">
                <a:solidFill>
                  <a:srgbClr val="002060"/>
                </a:solidFill>
              </a:rPr>
              <a:t>, podendo, sob forma de cooperação, ser </a:t>
            </a:r>
            <a:r>
              <a:rPr lang="pt-BR" altLang="pt-BR" sz="2400" u="sng" dirty="0">
                <a:solidFill>
                  <a:srgbClr val="002060"/>
                </a:solidFill>
              </a:rPr>
              <a:t>organizado por outros órgãos </a:t>
            </a:r>
            <a:r>
              <a:rPr lang="pt-BR" altLang="pt-BR" sz="2400" dirty="0">
                <a:solidFill>
                  <a:srgbClr val="002060"/>
                </a:solidFill>
              </a:rPr>
              <a:t>municipais, estaduais  e/ou federais  de defesa civil, como também por entidades públicas ou privadas.</a:t>
            </a:r>
          </a:p>
          <a:p>
            <a:pPr marL="0" indent="0" eaLnBrk="1" hangingPunct="1">
              <a:buNone/>
            </a:pPr>
            <a:endParaRPr lang="pt-BR" alt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200900" cy="244780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70C0"/>
                </a:solidFill>
              </a:rPr>
              <a:t>Quando se </a:t>
            </a:r>
            <a:br>
              <a:rPr lang="pt-BR" altLang="pt-BR" sz="4000" b="1" dirty="0" smtClean="0">
                <a:solidFill>
                  <a:srgbClr val="0070C0"/>
                </a:solidFill>
              </a:rPr>
            </a:br>
            <a:r>
              <a:rPr lang="pt-BR" altLang="pt-BR" sz="4000" b="1" dirty="0" smtClean="0">
                <a:solidFill>
                  <a:srgbClr val="0070C0"/>
                </a:solidFill>
              </a:rPr>
              <a:t>planeja a existência do  </a:t>
            </a:r>
            <a:br>
              <a:rPr lang="pt-BR" altLang="pt-BR" sz="4000" b="1" dirty="0" smtClean="0">
                <a:solidFill>
                  <a:srgbClr val="0070C0"/>
                </a:solidFill>
              </a:rPr>
            </a:br>
            <a:r>
              <a:rPr lang="pt-BR" altLang="pt-BR" sz="4000" b="1" dirty="0" smtClean="0">
                <a:solidFill>
                  <a:srgbClr val="0070C0"/>
                </a:solidFill>
              </a:rPr>
              <a:t>abrigo? </a:t>
            </a:r>
          </a:p>
        </p:txBody>
      </p:sp>
    </p:spTree>
    <p:extLst>
      <p:ext uri="{BB962C8B-B14F-4D97-AF65-F5344CB8AC3E}">
        <p14:creationId xmlns:p14="http://schemas.microsoft.com/office/powerpoint/2010/main" val="19229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0529"/>
            <a:ext cx="7200900" cy="1143000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rgbClr val="0070C0"/>
                </a:solidFill>
              </a:rPr>
              <a:t>Quando se planeja o abrigo? </a:t>
            </a:r>
          </a:p>
        </p:txBody>
      </p:sp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395288" y="1772692"/>
            <a:ext cx="82089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pt-BR" altLang="pt-BR" sz="24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pt-BR" altLang="pt-BR" b="1" dirty="0">
                <a:solidFill>
                  <a:srgbClr val="002060"/>
                </a:solidFill>
              </a:rPr>
              <a:t>    </a:t>
            </a:r>
            <a:r>
              <a:rPr lang="pt-BR" altLang="pt-BR" sz="2800" b="1" dirty="0">
                <a:solidFill>
                  <a:srgbClr val="002060"/>
                </a:solidFill>
              </a:rPr>
              <a:t>Nos períodos considerados de normalidade.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	O planejamento no período de normalidade possibilita ao gerente do abrigo obter eficiência na articulação e </a:t>
            </a:r>
            <a:r>
              <a:rPr lang="pt-BR" altLang="pt-BR" sz="2400" b="1" dirty="0">
                <a:solidFill>
                  <a:srgbClr val="002060"/>
                </a:solidFill>
              </a:rPr>
              <a:t>mobilização dos recursos humanos, materiais, financeiros e institucionais</a:t>
            </a:r>
            <a:r>
              <a:rPr lang="pt-BR" altLang="pt-BR" sz="2400" dirty="0">
                <a:solidFill>
                  <a:srgbClr val="002060"/>
                </a:solidFill>
              </a:rPr>
              <a:t>, já disponibilizados e </a:t>
            </a:r>
            <a:r>
              <a:rPr lang="pt-BR" altLang="pt-BR" sz="2400" i="1" dirty="0">
                <a:solidFill>
                  <a:srgbClr val="002060"/>
                </a:solidFill>
              </a:rPr>
              <a:t>acordados com os órgãos setoriais de resposta e de apoio ao sistema municipal de defesa civil</a:t>
            </a:r>
            <a:r>
              <a:rPr lang="pt-BR" altLang="pt-BR" sz="24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7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2"/>
          <p:cNvSpPr txBox="1">
            <a:spLocks noChangeArrowheads="1"/>
          </p:cNvSpPr>
          <p:nvPr/>
        </p:nvSpPr>
        <p:spPr bwMode="auto">
          <a:xfrm>
            <a:off x="539552" y="344199"/>
            <a:ext cx="3816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600" b="1" dirty="0">
                <a:solidFill>
                  <a:srgbClr val="0070C0"/>
                </a:solidFill>
              </a:rPr>
              <a:t>Ações de Defesa Civil </a:t>
            </a:r>
            <a:r>
              <a:rPr lang="pt-BR" altLang="pt-BR" sz="1600" b="1" u="sng" dirty="0">
                <a:solidFill>
                  <a:srgbClr val="0070C0"/>
                </a:solidFill>
              </a:rPr>
              <a:t>com enfoque em abrigos temporários</a:t>
            </a:r>
            <a:r>
              <a:rPr lang="pt-BR" altLang="pt-BR" sz="1600" dirty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3" name="Group 13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997767"/>
              </p:ext>
            </p:extLst>
          </p:nvPr>
        </p:nvGraphicFramePr>
        <p:xfrm>
          <a:off x="539750" y="1052513"/>
          <a:ext cx="7993063" cy="5180013"/>
        </p:xfrm>
        <a:graphic>
          <a:graphicData uri="http://schemas.openxmlformats.org/drawingml/2006/table">
            <a:tbl>
              <a:tblPr/>
              <a:tblGrid>
                <a:gridCol w="1485900"/>
                <a:gridCol w="6507163"/>
              </a:tblGrid>
              <a:tr h="7315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Prevenção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Análise de risco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Medidas de redução de risco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5113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Preparação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Planejamento de abrigos temporários</a:t>
                      </a:r>
                      <a:endParaRPr kumimoji="0" lang="pt-B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Formulação e atualização do plano de contingência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      Constituição de equipe capacitada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Acionamento de abrigos temporários</a:t>
                      </a:r>
                      <a:endParaRPr kumimoji="0" lang="pt-B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Contato inicial com a equipe de gerenciamento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Vistoria prévia do local de abrigo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Mobilização de abrigos temporários</a:t>
                      </a:r>
                      <a:endParaRPr kumimoji="0" lang="pt-BR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Recursos humanos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Recursos materiais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0052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Resposta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Ocupação do abrigo.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584200" algn="l"/>
                        </a:tabLst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Reabilitação do cenário (atividades paliativas para reestruturação dos serviços essenciais).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18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Recuperação/ 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Reconstrução 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Obras de recuperação de estruturas danificadas ou de reconstrução de estruturas destruídas.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Pode ocorrer em paralelo ao 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encerramento das atividades do abrigo.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245269"/>
            <a:ext cx="6985000" cy="1143000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</a:rPr>
              <a:t>Plano de Contingência </a:t>
            </a:r>
          </a:p>
        </p:txBody>
      </p:sp>
      <p:sp>
        <p:nvSpPr>
          <p:cNvPr id="40963" name="Rectangle 3"/>
          <p:cNvSpPr txBox="1">
            <a:spLocks noChangeArrowheads="1"/>
          </p:cNvSpPr>
          <p:nvPr/>
        </p:nvSpPr>
        <p:spPr bwMode="auto">
          <a:xfrm>
            <a:off x="395288" y="2459880"/>
            <a:ext cx="792003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   		“É um </a:t>
            </a:r>
            <a:r>
              <a:rPr lang="pt-BR" altLang="pt-BR" b="1" dirty="0">
                <a:solidFill>
                  <a:srgbClr val="002060"/>
                </a:solidFill>
              </a:rPr>
              <a:t>planejamento</a:t>
            </a:r>
            <a:r>
              <a:rPr lang="pt-BR" altLang="pt-BR" dirty="0">
                <a:solidFill>
                  <a:srgbClr val="002060"/>
                </a:solidFill>
              </a:rPr>
              <a:t> </a:t>
            </a:r>
            <a:r>
              <a:rPr lang="pt-BR" altLang="pt-BR" dirty="0" smtClean="0">
                <a:solidFill>
                  <a:srgbClr val="002060"/>
                </a:solidFill>
              </a:rPr>
              <a:t>cujas informações são utilizadas para </a:t>
            </a:r>
            <a:r>
              <a:rPr lang="pt-BR" altLang="pt-BR" dirty="0">
                <a:solidFill>
                  <a:srgbClr val="002060"/>
                </a:solidFill>
              </a:rPr>
              <a:t>controlar e minimizar os </a:t>
            </a:r>
            <a:r>
              <a:rPr lang="pt-BR" altLang="pt-BR" b="1" dirty="0">
                <a:solidFill>
                  <a:srgbClr val="002060"/>
                </a:solidFill>
              </a:rPr>
              <a:t>efeitos previsíveis de um desastre</a:t>
            </a:r>
            <a:r>
              <a:rPr lang="pt-BR" altLang="pt-BR" dirty="0">
                <a:solidFill>
                  <a:srgbClr val="002060"/>
                </a:solidFill>
              </a:rPr>
              <a:t> específico</a:t>
            </a:r>
            <a:r>
              <a:rPr lang="pt-BR" altLang="pt-BR" dirty="0" smtClean="0">
                <a:solidFill>
                  <a:srgbClr val="002060"/>
                </a:solidFill>
              </a:rPr>
              <a:t>”.</a:t>
            </a:r>
            <a:endParaRPr lang="pt-BR" alt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4608760" cy="1143000"/>
          </a:xfrm>
        </p:spPr>
        <p:txBody>
          <a:bodyPr/>
          <a:lstStyle/>
          <a:p>
            <a:r>
              <a:rPr lang="pt-BR" altLang="pt-BR" b="1" dirty="0" smtClean="0"/>
              <a:t>Vulnerabilidade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pt-BR" altLang="pt-BR" dirty="0" smtClean="0"/>
              <a:t>Condição intrínseca ao corpo ou sistema receptor que, em interação com a magnitude do evento ou acidente, caracteriza os efeitos adversos, medidos em termos de intensidade dos danos prováveis.</a:t>
            </a:r>
          </a:p>
          <a:p>
            <a:r>
              <a:rPr lang="pt-BR" altLang="pt-BR" dirty="0" smtClean="0"/>
              <a:t>Vulnerabilidade é o inverso da segurança</a:t>
            </a:r>
          </a:p>
        </p:txBody>
      </p:sp>
    </p:spTree>
    <p:extLst>
      <p:ext uri="{BB962C8B-B14F-4D97-AF65-F5344CB8AC3E}">
        <p14:creationId xmlns:p14="http://schemas.microsoft.com/office/powerpoint/2010/main" val="32406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0181"/>
            <a:ext cx="6911975" cy="1143000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rgbClr val="0070C0"/>
                </a:solidFill>
              </a:rPr>
              <a:t>Plano de Contingência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2204144"/>
            <a:ext cx="7704856" cy="4105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dirty="0" smtClean="0">
                <a:solidFill>
                  <a:srgbClr val="002060"/>
                </a:solidFill>
              </a:rPr>
              <a:t>Visa à previsão dos eventos adversos de forma a:</a:t>
            </a:r>
          </a:p>
          <a:p>
            <a:pPr eaLnBrk="1" hangingPunct="1">
              <a:buFontTx/>
              <a:buNone/>
              <a:defRPr/>
            </a:pPr>
            <a:r>
              <a:rPr lang="pt-BR" dirty="0" smtClean="0">
                <a:solidFill>
                  <a:srgbClr val="002060"/>
                </a:solidFill>
              </a:rPr>
              <a:t>-  </a:t>
            </a:r>
            <a:r>
              <a:rPr lang="pt-BR" sz="2400" dirty="0" smtClean="0">
                <a:solidFill>
                  <a:srgbClr val="002060"/>
                </a:solidFill>
              </a:rPr>
              <a:t>Reduzir danos e prejuízos;</a:t>
            </a:r>
          </a:p>
          <a:p>
            <a:pPr eaLnBrk="1" hangingPunct="1">
              <a:spcBef>
                <a:spcPct val="80000"/>
              </a:spcBef>
              <a:buFontTx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-   Otimizar a eficiência das ações de resposta aos desastres;</a:t>
            </a:r>
          </a:p>
          <a:p>
            <a:pPr eaLnBrk="1" hangingPunct="1">
              <a:spcBef>
                <a:spcPct val="80000"/>
              </a:spcBef>
              <a:buFontTx/>
              <a:buNone/>
              <a:defRPr/>
            </a:pPr>
            <a:r>
              <a:rPr lang="pt-BR" sz="2400" dirty="0" smtClean="0">
                <a:solidFill>
                  <a:srgbClr val="002060"/>
                </a:solidFill>
              </a:rPr>
              <a:t>-    Minimizar os riscos e a insegurança da população vulnerável.</a:t>
            </a:r>
          </a:p>
        </p:txBody>
      </p:sp>
    </p:spTree>
    <p:extLst>
      <p:ext uri="{BB962C8B-B14F-4D97-AF65-F5344CB8AC3E}">
        <p14:creationId xmlns:p14="http://schemas.microsoft.com/office/powerpoint/2010/main" val="35470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395288" y="2132409"/>
            <a:ext cx="792003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pt-BR" altLang="pt-BR" sz="2400" dirty="0">
                <a:solidFill>
                  <a:srgbClr val="000000"/>
                </a:solidFill>
              </a:rPr>
              <a:t>    </a:t>
            </a:r>
            <a:r>
              <a:rPr lang="pt-BR" altLang="pt-BR" sz="2800" dirty="0">
                <a:solidFill>
                  <a:srgbClr val="002060"/>
                </a:solidFill>
              </a:rPr>
              <a:t>No planejamento da montagem e estruturação de abrigos temporários, devem constar, detalhadamente </a:t>
            </a:r>
            <a:r>
              <a:rPr lang="pt-BR" altLang="pt-BR" sz="2800" dirty="0">
                <a:solidFill>
                  <a:srgbClr val="000000"/>
                </a:solidFill>
              </a:rPr>
              <a:t>, </a:t>
            </a:r>
            <a:r>
              <a:rPr lang="pt-BR" altLang="pt-BR" sz="2800" dirty="0">
                <a:solidFill>
                  <a:srgbClr val="CC0000"/>
                </a:solidFill>
              </a:rPr>
              <a:t>as </a:t>
            </a:r>
            <a:r>
              <a:rPr lang="pt-BR" altLang="pt-BR" sz="2800" u="sng" dirty="0">
                <a:solidFill>
                  <a:srgbClr val="CC0000"/>
                </a:solidFill>
              </a:rPr>
              <a:t>áreas que poderão ser ocupadas</a:t>
            </a:r>
            <a:r>
              <a:rPr lang="pt-BR" altLang="pt-BR" sz="2800" dirty="0">
                <a:solidFill>
                  <a:srgbClr val="000000"/>
                </a:solidFill>
              </a:rPr>
              <a:t> </a:t>
            </a:r>
            <a:r>
              <a:rPr lang="pt-BR" altLang="pt-BR" sz="2800" dirty="0">
                <a:solidFill>
                  <a:srgbClr val="002060"/>
                </a:solidFill>
              </a:rPr>
              <a:t>(com croqui), como também, </a:t>
            </a:r>
            <a:r>
              <a:rPr lang="pt-BR" altLang="pt-BR" sz="2800" u="sng" dirty="0">
                <a:solidFill>
                  <a:srgbClr val="CC0000"/>
                </a:solidFill>
              </a:rPr>
              <a:t>as equipes de trabalho</a:t>
            </a:r>
            <a:r>
              <a:rPr lang="pt-BR" altLang="pt-BR" sz="2800" dirty="0">
                <a:solidFill>
                  <a:srgbClr val="CC0000"/>
                </a:solidFill>
              </a:rPr>
              <a:t>, </a:t>
            </a:r>
            <a:r>
              <a:rPr lang="pt-BR" altLang="pt-BR" sz="2800" dirty="0">
                <a:solidFill>
                  <a:srgbClr val="002060"/>
                </a:solidFill>
              </a:rPr>
              <a:t>com suas </a:t>
            </a:r>
            <a:r>
              <a:rPr lang="pt-BR" altLang="pt-BR" sz="2800" u="sng" dirty="0">
                <a:solidFill>
                  <a:srgbClr val="CC0000"/>
                </a:solidFill>
              </a:rPr>
              <a:t>atribuições</a:t>
            </a:r>
            <a:r>
              <a:rPr lang="pt-BR" altLang="pt-BR" sz="2800" dirty="0">
                <a:solidFill>
                  <a:srgbClr val="002060"/>
                </a:solidFill>
              </a:rPr>
              <a:t> e os </a:t>
            </a:r>
            <a:r>
              <a:rPr lang="pt-BR" altLang="pt-BR" sz="2800" u="sng" dirty="0">
                <a:solidFill>
                  <a:srgbClr val="CC0000"/>
                </a:solidFill>
              </a:rPr>
              <a:t>recursos</a:t>
            </a:r>
            <a:r>
              <a:rPr lang="pt-BR" altLang="pt-BR" sz="2800" dirty="0">
                <a:solidFill>
                  <a:srgbClr val="CC0000"/>
                </a:solidFill>
              </a:rPr>
              <a:t> </a:t>
            </a:r>
            <a:r>
              <a:rPr lang="pt-BR" altLang="pt-BR" sz="2800" dirty="0">
                <a:solidFill>
                  <a:srgbClr val="002060"/>
                </a:solidFill>
              </a:rPr>
              <a:t>que poderão ser utilizados.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1321"/>
            <a:ext cx="69119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4000" b="1" dirty="0" smtClean="0">
                <a:solidFill>
                  <a:srgbClr val="0070C0"/>
                </a:solidFill>
              </a:rPr>
              <a:t>Como planejar um abrigo? </a:t>
            </a:r>
          </a:p>
        </p:txBody>
      </p:sp>
    </p:spTree>
    <p:extLst>
      <p:ext uri="{BB962C8B-B14F-4D97-AF65-F5344CB8AC3E}">
        <p14:creationId xmlns:p14="http://schemas.microsoft.com/office/powerpoint/2010/main" val="16592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1051693"/>
            <a:ext cx="7632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Modelo Gerencial do Abrigo Temporário</a:t>
            </a:r>
          </a:p>
        </p:txBody>
      </p:sp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611560" y="2420391"/>
            <a:ext cx="77057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altLang="pt-BR" sz="2000" dirty="0">
                <a:solidFill>
                  <a:srgbClr val="002060"/>
                </a:solidFill>
              </a:rPr>
              <a:t>		</a:t>
            </a:r>
            <a:r>
              <a:rPr lang="pt-BR" altLang="pt-BR" sz="2400" dirty="0">
                <a:solidFill>
                  <a:srgbClr val="002060"/>
                </a:solidFill>
              </a:rPr>
              <a:t>O modelo de gerenciamento de abrigos aqui sugerido busca se aproximar do Sistema de Comando de </a:t>
            </a:r>
            <a:r>
              <a:rPr lang="pt-BR" altLang="pt-BR" sz="2400" dirty="0" smtClean="0">
                <a:solidFill>
                  <a:srgbClr val="002060"/>
                </a:solidFill>
              </a:rPr>
              <a:t>Operações </a:t>
            </a:r>
            <a:r>
              <a:rPr lang="pt-BR" altLang="pt-BR" sz="2400" b="1" dirty="0">
                <a:solidFill>
                  <a:srgbClr val="002060"/>
                </a:solidFill>
              </a:rPr>
              <a:t>(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SCO)</a:t>
            </a:r>
            <a:r>
              <a:rPr lang="pt-BR" altLang="pt-BR" sz="2400" dirty="0" smtClean="0">
                <a:solidFill>
                  <a:srgbClr val="002060"/>
                </a:solidFill>
              </a:rPr>
              <a:t>, </a:t>
            </a:r>
            <a:r>
              <a:rPr lang="pt-BR" altLang="pt-BR" sz="2400" dirty="0">
                <a:solidFill>
                  <a:srgbClr val="002060"/>
                </a:solidFill>
              </a:rPr>
              <a:t>que visa à eficácia e à eficiência da </a:t>
            </a:r>
            <a:r>
              <a:rPr lang="pt-BR" altLang="pt-BR" sz="2400" b="1" dirty="0">
                <a:solidFill>
                  <a:srgbClr val="002060"/>
                </a:solidFill>
              </a:rPr>
              <a:t>utilização dos recursos disponíveis</a:t>
            </a:r>
            <a:r>
              <a:rPr lang="pt-BR" altLang="pt-BR" sz="24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		O </a:t>
            </a:r>
            <a:r>
              <a:rPr lang="pt-BR" altLang="pt-BR" sz="2400" dirty="0" smtClean="0">
                <a:solidFill>
                  <a:srgbClr val="002060"/>
                </a:solidFill>
              </a:rPr>
              <a:t>SCO </a:t>
            </a:r>
            <a:r>
              <a:rPr lang="pt-BR" altLang="pt-BR" sz="2400" dirty="0">
                <a:solidFill>
                  <a:srgbClr val="002060"/>
                </a:solidFill>
              </a:rPr>
              <a:t>visa possibilitar uma </a:t>
            </a:r>
            <a:r>
              <a:rPr lang="pt-BR" altLang="pt-BR" sz="2400" b="1" dirty="0">
                <a:solidFill>
                  <a:srgbClr val="002060"/>
                </a:solidFill>
              </a:rPr>
              <a:t>estrutura organizacional integrada</a:t>
            </a:r>
            <a:r>
              <a:rPr lang="pt-BR" altLang="pt-BR" sz="2400" dirty="0">
                <a:solidFill>
                  <a:srgbClr val="002060"/>
                </a:solidFill>
              </a:rPr>
              <a:t> entre múltiplos órgãos. </a:t>
            </a:r>
          </a:p>
        </p:txBody>
      </p:sp>
    </p:spTree>
    <p:extLst>
      <p:ext uri="{BB962C8B-B14F-4D97-AF65-F5344CB8AC3E}">
        <p14:creationId xmlns:p14="http://schemas.microsoft.com/office/powerpoint/2010/main" val="7130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6"/>
          <p:cNvSpPr>
            <a:spLocks noGrp="1" noChangeArrowheads="1"/>
          </p:cNvSpPr>
          <p:nvPr>
            <p:ph type="title"/>
          </p:nvPr>
        </p:nvSpPr>
        <p:spPr>
          <a:xfrm>
            <a:off x="539750" y="873149"/>
            <a:ext cx="77041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Modelo Gerencial do Abrigo Temporário</a:t>
            </a:r>
          </a:p>
        </p:txBody>
      </p:sp>
      <p:graphicFrame>
        <p:nvGraphicFramePr>
          <p:cNvPr id="5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8793875"/>
              </p:ext>
            </p:extLst>
          </p:nvPr>
        </p:nvGraphicFramePr>
        <p:xfrm>
          <a:off x="755650" y="2097112"/>
          <a:ext cx="7669213" cy="4140200"/>
        </p:xfrm>
        <a:graphic>
          <a:graphicData uri="http://schemas.openxmlformats.org/drawingml/2006/table">
            <a:tbl>
              <a:tblPr/>
              <a:tblGrid>
                <a:gridCol w="273050"/>
                <a:gridCol w="3462338"/>
                <a:gridCol w="3933825"/>
              </a:tblGrid>
              <a:tr h="864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Gerenciamento do abrigo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614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Comandante do Operações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Gerente do Abrigo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2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Seção de Operações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Chefe da Equipe de Operações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17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Seção de Planejamento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Chefe da Equipe de Planejamento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Seção de Logística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Chefe da Equipe de Logística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2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Seção de Finanças</a:t>
                      </a: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Chefe da Equipe de Finanças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9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539750" y="1125810"/>
            <a:ext cx="7993063" cy="554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3600" b="1" dirty="0" smtClean="0">
                <a:solidFill>
                  <a:srgbClr val="0070C0"/>
                </a:solidFill>
              </a:rPr>
              <a:t>Organograma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dirty="0" smtClean="0">
                <a:solidFill>
                  <a:srgbClr val="002060"/>
                </a:solidFill>
              </a:rPr>
              <a:t>             </a:t>
            </a:r>
            <a:r>
              <a:rPr lang="pt-BR" altLang="pt-BR" sz="2800" dirty="0" smtClean="0">
                <a:solidFill>
                  <a:schemeClr val="accent2">
                    <a:lumMod val="75000"/>
                  </a:schemeClr>
                </a:solidFill>
              </a:rPr>
              <a:t>Coordenador da COMPDEC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800" dirty="0" smtClean="0">
                <a:solidFill>
                  <a:srgbClr val="002060"/>
                </a:solidFill>
              </a:rPr>
              <a:t>	                                ↓                                                 	           Gerente do Abrigo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800" dirty="0" smtClean="0">
                <a:solidFill>
                  <a:srgbClr val="002060"/>
                </a:solidFill>
              </a:rPr>
              <a:t>                                   </a:t>
            </a:r>
            <a:r>
              <a:rPr lang="pt-BR" altLang="pt-BR" sz="2800" b="1" dirty="0" smtClean="0">
                <a:solidFill>
                  <a:srgbClr val="002060"/>
                </a:solidFill>
              </a:rPr>
              <a:t>↓</a:t>
            </a:r>
          </a:p>
          <a:p>
            <a:pPr lvl="5" algn="just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dirty="0" smtClean="0">
                <a:solidFill>
                  <a:srgbClr val="002060"/>
                </a:solidFill>
              </a:rPr>
              <a:t> Chefes das Equipes </a:t>
            </a:r>
          </a:p>
          <a:p>
            <a:pPr lvl="6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002060"/>
                </a:solidFill>
              </a:rPr>
              <a:t>de Operações, </a:t>
            </a:r>
          </a:p>
          <a:p>
            <a:pPr lvl="6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002060"/>
                </a:solidFill>
              </a:rPr>
              <a:t>de Planejamento, </a:t>
            </a:r>
          </a:p>
          <a:p>
            <a:pPr lvl="6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002060"/>
                </a:solidFill>
              </a:rPr>
              <a:t>de Logística e </a:t>
            </a:r>
          </a:p>
          <a:p>
            <a:pPr lvl="6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altLang="pt-BR" b="1" dirty="0" smtClean="0">
                <a:solidFill>
                  <a:srgbClr val="002060"/>
                </a:solidFill>
              </a:rPr>
              <a:t>de Finanças.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pt-BR" altLang="pt-BR" sz="2800" b="1" dirty="0" smtClean="0">
                <a:solidFill>
                  <a:srgbClr val="002060"/>
                </a:solidFill>
              </a:rPr>
              <a:t>   </a:t>
            </a:r>
            <a:r>
              <a:rPr lang="pt-BR" altLang="pt-BR" sz="2000" dirty="0" smtClean="0">
                <a:solidFill>
                  <a:srgbClr val="002060"/>
                </a:solidFill>
              </a:rPr>
              <a:t>OBS: A delegação de funções se dá por competências    específicas.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37970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6"/>
          <p:cNvSpPr txBox="1">
            <a:spLocks noChangeArrowheads="1"/>
          </p:cNvSpPr>
          <p:nvPr/>
        </p:nvSpPr>
        <p:spPr bwMode="auto">
          <a:xfrm>
            <a:off x="683568" y="2348880"/>
            <a:ext cx="7776219" cy="21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0070C0"/>
                </a:solidFill>
              </a:rPr>
              <a:t>Quem pode ser o gerente do abrigo?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0070C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0070C0"/>
                </a:solidFill>
              </a:rPr>
              <a:t>Quais as Características </a:t>
            </a:r>
            <a:r>
              <a:rPr lang="pt-BR" altLang="pt-BR" sz="2800" dirty="0">
                <a:solidFill>
                  <a:srgbClr val="0070C0"/>
                </a:solidFill>
              </a:rPr>
              <a:t>relevantes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70C0"/>
                </a:solidFill>
              </a:rPr>
              <a:t>do </a:t>
            </a:r>
            <a:r>
              <a:rPr lang="pt-BR" altLang="pt-BR" sz="2800" b="1" i="1" dirty="0">
                <a:solidFill>
                  <a:srgbClr val="0070C0"/>
                </a:solidFill>
              </a:rPr>
              <a:t>Gerente do </a:t>
            </a:r>
            <a:r>
              <a:rPr lang="pt-BR" altLang="pt-BR" sz="2800" b="1" i="1" dirty="0" smtClean="0">
                <a:solidFill>
                  <a:srgbClr val="0070C0"/>
                </a:solidFill>
              </a:rPr>
              <a:t>abrigo</a:t>
            </a:r>
            <a:r>
              <a:rPr lang="pt-BR" altLang="pt-BR" sz="2800" dirty="0">
                <a:solidFill>
                  <a:srgbClr val="0070C0"/>
                </a:solidFill>
              </a:rPr>
              <a:t>?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6"/>
          <p:cNvSpPr txBox="1">
            <a:spLocks noChangeArrowheads="1"/>
          </p:cNvSpPr>
          <p:nvPr/>
        </p:nvSpPr>
        <p:spPr bwMode="auto">
          <a:xfrm>
            <a:off x="684212" y="607440"/>
            <a:ext cx="7776219" cy="57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70C0"/>
                </a:solidFill>
              </a:rPr>
              <a:t>Características relevantes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70C0"/>
                </a:solidFill>
              </a:rPr>
              <a:t>do </a:t>
            </a:r>
            <a:r>
              <a:rPr lang="pt-BR" altLang="pt-BR" sz="2800" b="1" i="1" dirty="0">
                <a:solidFill>
                  <a:srgbClr val="0070C0"/>
                </a:solidFill>
              </a:rPr>
              <a:t>Gerente do abrigo</a:t>
            </a:r>
            <a:r>
              <a:rPr lang="pt-BR" altLang="pt-BR" sz="2800" dirty="0">
                <a:solidFill>
                  <a:srgbClr val="0070C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Conhecer a </a:t>
            </a:r>
            <a:r>
              <a:rPr lang="pt-BR" altLang="pt-BR" sz="2400" u="sng" dirty="0">
                <a:solidFill>
                  <a:srgbClr val="002060"/>
                </a:solidFill>
              </a:rPr>
              <a:t>realidade da comunidade </a:t>
            </a:r>
            <a:r>
              <a:rPr lang="pt-BR" altLang="pt-BR" sz="2400" dirty="0">
                <a:solidFill>
                  <a:srgbClr val="002060"/>
                </a:solidFill>
              </a:rPr>
              <a:t>com a qual irá atuar;</a:t>
            </a:r>
          </a:p>
          <a:p>
            <a:pPr algn="just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Ser </a:t>
            </a:r>
            <a:r>
              <a:rPr lang="pt-BR" altLang="pt-BR" sz="2400" u="sng" dirty="0">
                <a:solidFill>
                  <a:srgbClr val="002060"/>
                </a:solidFill>
              </a:rPr>
              <a:t>organizado</a:t>
            </a:r>
            <a:r>
              <a:rPr lang="pt-BR" altLang="pt-BR" sz="2400" dirty="0">
                <a:solidFill>
                  <a:srgbClr val="002060"/>
                </a:solidFill>
              </a:rPr>
              <a:t> e </a:t>
            </a:r>
            <a:r>
              <a:rPr lang="pt-BR" altLang="pt-BR" sz="2400" dirty="0" smtClean="0">
                <a:solidFill>
                  <a:srgbClr val="002060"/>
                </a:solidFill>
              </a:rPr>
              <a:t>pragmático </a:t>
            </a:r>
            <a:r>
              <a:rPr lang="pt-BR" altLang="pt-BR" sz="2400" dirty="0">
                <a:solidFill>
                  <a:srgbClr val="002060"/>
                </a:solidFill>
              </a:rPr>
              <a:t>(</a:t>
            </a:r>
            <a:r>
              <a:rPr lang="pt-BR" sz="2400" dirty="0">
                <a:solidFill>
                  <a:srgbClr val="002060"/>
                </a:solidFill>
              </a:rPr>
              <a:t>positivo, sensato, prático)</a:t>
            </a:r>
            <a:r>
              <a:rPr lang="pt-BR" altLang="pt-BR" sz="2400" dirty="0">
                <a:solidFill>
                  <a:srgbClr val="002060"/>
                </a:solidFill>
              </a:rPr>
              <a:t>;</a:t>
            </a:r>
          </a:p>
          <a:p>
            <a:pPr algn="just"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Ter capacidade de </a:t>
            </a:r>
            <a:r>
              <a:rPr lang="pt-BR" altLang="pt-BR" sz="2400" u="sng" dirty="0">
                <a:solidFill>
                  <a:srgbClr val="002060"/>
                </a:solidFill>
              </a:rPr>
              <a:t>liderança</a:t>
            </a:r>
            <a:r>
              <a:rPr lang="pt-BR" altLang="pt-BR" sz="2400" dirty="0">
                <a:solidFill>
                  <a:srgbClr val="002060"/>
                </a:solidFill>
              </a:rPr>
              <a:t> (centralização </a:t>
            </a:r>
            <a:r>
              <a:rPr lang="pt-BR" altLang="pt-BR" sz="2400" i="1" dirty="0">
                <a:solidFill>
                  <a:srgbClr val="002060"/>
                </a:solidFill>
              </a:rPr>
              <a:t>x </a:t>
            </a:r>
            <a:r>
              <a:rPr lang="pt-BR" altLang="pt-BR" sz="2400" dirty="0">
                <a:solidFill>
                  <a:srgbClr val="002060"/>
                </a:solidFill>
              </a:rPr>
              <a:t>delegação de funções);</a:t>
            </a:r>
          </a:p>
          <a:p>
            <a:pPr algn="just"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Ter capacidade de </a:t>
            </a:r>
            <a:r>
              <a:rPr lang="pt-BR" altLang="pt-BR" sz="2400" u="sng" dirty="0">
                <a:solidFill>
                  <a:srgbClr val="002060"/>
                </a:solidFill>
              </a:rPr>
              <a:t>mediar conflitos</a:t>
            </a:r>
            <a:r>
              <a:rPr lang="pt-BR" altLang="pt-BR" sz="2400" dirty="0">
                <a:solidFill>
                  <a:srgbClr val="002060"/>
                </a:solidFill>
              </a:rPr>
              <a:t> (escuta, tolerância, firmeza).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496888" y="1324037"/>
            <a:ext cx="8107560" cy="448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70C0"/>
                </a:solidFill>
              </a:rPr>
              <a:t>Atribuições do Gerente do abrigo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z="2000" dirty="0">
                <a:solidFill>
                  <a:srgbClr val="002060"/>
                </a:solidFill>
              </a:rPr>
              <a:t> </a:t>
            </a:r>
            <a:r>
              <a:rPr lang="pt-BR" altLang="pt-BR" sz="2200" u="sng" dirty="0">
                <a:solidFill>
                  <a:srgbClr val="002060"/>
                </a:solidFill>
              </a:rPr>
              <a:t>Planejar ações </a:t>
            </a:r>
            <a:r>
              <a:rPr lang="pt-BR" altLang="pt-BR" sz="2200" dirty="0">
                <a:solidFill>
                  <a:srgbClr val="002060"/>
                </a:solidFill>
              </a:rPr>
              <a:t>a serem desenvolvidas no abrigo;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200" dirty="0">
                <a:solidFill>
                  <a:srgbClr val="002060"/>
                </a:solidFill>
              </a:rPr>
              <a:t> Organizar e coordenar as </a:t>
            </a:r>
            <a:r>
              <a:rPr lang="pt-BR" altLang="pt-BR" sz="2200" u="sng" dirty="0">
                <a:solidFill>
                  <a:srgbClr val="002060"/>
                </a:solidFill>
              </a:rPr>
              <a:t>equipes</a:t>
            </a:r>
            <a:r>
              <a:rPr lang="pt-BR" altLang="pt-BR" sz="2200" dirty="0">
                <a:solidFill>
                  <a:srgbClr val="00206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200" dirty="0">
                <a:solidFill>
                  <a:srgbClr val="002060"/>
                </a:solidFill>
              </a:rPr>
              <a:t> Estabelecer </a:t>
            </a:r>
            <a:r>
              <a:rPr lang="pt-BR" altLang="pt-BR" sz="2200" u="sng" dirty="0">
                <a:solidFill>
                  <a:srgbClr val="002060"/>
                </a:solidFill>
              </a:rPr>
              <a:t>articulação com órgãos </a:t>
            </a:r>
            <a:r>
              <a:rPr lang="pt-BR" altLang="pt-BR" sz="2200" dirty="0">
                <a:solidFill>
                  <a:srgbClr val="002060"/>
                </a:solidFill>
              </a:rPr>
              <a:t>do governo, instituições e imprensa;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200" dirty="0">
                <a:solidFill>
                  <a:srgbClr val="002060"/>
                </a:solidFill>
              </a:rPr>
              <a:t> Estar </a:t>
            </a:r>
            <a:r>
              <a:rPr lang="pt-BR" altLang="pt-BR" sz="2200" u="sng" dirty="0" smtClean="0">
                <a:solidFill>
                  <a:srgbClr val="002060"/>
                </a:solidFill>
              </a:rPr>
              <a:t>ciente e atualizado</a:t>
            </a:r>
            <a:r>
              <a:rPr lang="pt-BR" altLang="pt-BR" sz="2200" dirty="0" smtClean="0">
                <a:solidFill>
                  <a:srgbClr val="002060"/>
                </a:solidFill>
              </a:rPr>
              <a:t> </a:t>
            </a:r>
            <a:r>
              <a:rPr lang="pt-BR" altLang="pt-BR" sz="2200" dirty="0">
                <a:solidFill>
                  <a:srgbClr val="002060"/>
                </a:solidFill>
              </a:rPr>
              <a:t>sobre as </a:t>
            </a:r>
            <a:r>
              <a:rPr lang="pt-BR" altLang="pt-BR" sz="2200" dirty="0" smtClean="0">
                <a:solidFill>
                  <a:srgbClr val="002060"/>
                </a:solidFill>
              </a:rPr>
              <a:t>informações e procedimentos referentes </a:t>
            </a:r>
            <a:r>
              <a:rPr lang="pt-BR" altLang="pt-BR" sz="2200" dirty="0">
                <a:solidFill>
                  <a:srgbClr val="002060"/>
                </a:solidFill>
              </a:rPr>
              <a:t>ao </a:t>
            </a:r>
            <a:r>
              <a:rPr lang="pt-BR" altLang="pt-BR" sz="2200" dirty="0" smtClean="0">
                <a:solidFill>
                  <a:srgbClr val="002060"/>
                </a:solidFill>
              </a:rPr>
              <a:t>abrigo que gerencia;</a:t>
            </a:r>
            <a:endParaRPr lang="pt-BR" altLang="pt-BR" sz="2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spcBef>
                <a:spcPct val="100000"/>
              </a:spcBef>
            </a:pPr>
            <a:r>
              <a:rPr lang="pt-BR" altLang="pt-BR" sz="2200" dirty="0">
                <a:solidFill>
                  <a:srgbClr val="002060"/>
                </a:solidFill>
              </a:rPr>
              <a:t> Tomar </a:t>
            </a:r>
            <a:r>
              <a:rPr lang="pt-BR" altLang="pt-BR" sz="2200" dirty="0" smtClean="0">
                <a:solidFill>
                  <a:srgbClr val="002060"/>
                </a:solidFill>
              </a:rPr>
              <a:t>as medidas necessárias para </a:t>
            </a:r>
            <a:r>
              <a:rPr lang="pt-BR" altLang="pt-BR" sz="2200" dirty="0">
                <a:solidFill>
                  <a:srgbClr val="002060"/>
                </a:solidFill>
              </a:rPr>
              <a:t>o </a:t>
            </a:r>
            <a:r>
              <a:rPr lang="pt-BR" altLang="pt-BR" sz="2200" u="sng" dirty="0">
                <a:solidFill>
                  <a:srgbClr val="002060"/>
                </a:solidFill>
              </a:rPr>
              <a:t>retorno das famílias </a:t>
            </a:r>
            <a:r>
              <a:rPr lang="pt-BR" altLang="pt-BR" sz="2200" dirty="0">
                <a:solidFill>
                  <a:srgbClr val="002060"/>
                </a:solidFill>
              </a:rPr>
              <a:t>às suas vidas </a:t>
            </a:r>
            <a:r>
              <a:rPr lang="pt-BR" altLang="pt-BR" sz="2200" dirty="0" smtClean="0">
                <a:solidFill>
                  <a:srgbClr val="002060"/>
                </a:solidFill>
              </a:rPr>
              <a:t>cotidianas, </a:t>
            </a:r>
            <a:r>
              <a:rPr lang="pt-BR" altLang="pt-BR" sz="2200" dirty="0">
                <a:solidFill>
                  <a:srgbClr val="002060"/>
                </a:solidFill>
              </a:rPr>
              <a:t>o mais breve </a:t>
            </a:r>
            <a:r>
              <a:rPr lang="pt-BR" altLang="pt-BR" sz="2200" dirty="0" smtClean="0">
                <a:solidFill>
                  <a:srgbClr val="002060"/>
                </a:solidFill>
              </a:rPr>
              <a:t>possível.</a:t>
            </a:r>
            <a:endParaRPr lang="pt-BR" altLang="pt-B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39552" y="1052736"/>
            <a:ext cx="7848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Responsável pela execução das </a:t>
            </a:r>
            <a:r>
              <a:rPr lang="pt-BR" altLang="pt-BR" sz="2400" b="1" dirty="0">
                <a:solidFill>
                  <a:srgbClr val="002060"/>
                </a:solidFill>
              </a:rPr>
              <a:t>rotinas gerais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do abrigo.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 </a:t>
            </a:r>
            <a:r>
              <a:rPr lang="pt-BR" altLang="pt-BR" sz="2000" u="sng" dirty="0">
                <a:solidFill>
                  <a:srgbClr val="002060"/>
                </a:solidFill>
              </a:rPr>
              <a:t>Atribuições: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 Instalação do abrigo (montagem);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 Recepção dos desabrigados (cadastro);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 Acautelamento de </a:t>
            </a:r>
            <a:r>
              <a:rPr lang="pt-BR" altLang="pt-BR" sz="2000" dirty="0" smtClean="0">
                <a:solidFill>
                  <a:srgbClr val="002060"/>
                </a:solidFill>
              </a:rPr>
              <a:t>bens;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 smtClean="0">
                <a:solidFill>
                  <a:srgbClr val="002060"/>
                </a:solidFill>
              </a:rPr>
              <a:t>Disposição </a:t>
            </a:r>
            <a:r>
              <a:rPr lang="pt-BR" altLang="pt-BR" sz="2000" dirty="0">
                <a:solidFill>
                  <a:srgbClr val="002060"/>
                </a:solidFill>
              </a:rPr>
              <a:t>das famílias e dos animais,  </a:t>
            </a:r>
            <a:endParaRPr lang="pt-BR" altLang="pt-BR" sz="20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C</a:t>
            </a:r>
            <a:r>
              <a:rPr lang="pt-BR" altLang="pt-BR" sz="2000" dirty="0" smtClean="0">
                <a:solidFill>
                  <a:srgbClr val="002060"/>
                </a:solidFill>
              </a:rPr>
              <a:t>ontrole </a:t>
            </a:r>
            <a:r>
              <a:rPr lang="pt-BR" altLang="pt-BR" sz="2000" dirty="0">
                <a:solidFill>
                  <a:srgbClr val="002060"/>
                </a:solidFill>
              </a:rPr>
              <a:t>de entrada e saída;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Triagem social;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 Triagem de saúde;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pt-BR" altLang="pt-BR" sz="2000" dirty="0">
                <a:solidFill>
                  <a:srgbClr val="002060"/>
                </a:solidFill>
              </a:rPr>
              <a:t> Atenção psicossocial;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Char char="-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539552" y="40466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3200" b="1" dirty="0">
                <a:solidFill>
                  <a:srgbClr val="0070C0"/>
                </a:solidFill>
              </a:rPr>
              <a:t>Equipe de operações </a:t>
            </a:r>
          </a:p>
        </p:txBody>
      </p:sp>
    </p:spTree>
    <p:extLst>
      <p:ext uri="{BB962C8B-B14F-4D97-AF65-F5344CB8AC3E}">
        <p14:creationId xmlns:p14="http://schemas.microsoft.com/office/powerpoint/2010/main" val="10902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468313" y="1149707"/>
            <a:ext cx="80645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u="sng" dirty="0" smtClean="0">
                <a:solidFill>
                  <a:srgbClr val="002060"/>
                </a:solidFill>
              </a:rPr>
              <a:t>Atribuições</a:t>
            </a:r>
            <a:r>
              <a:rPr lang="pt-BR" altLang="pt-BR" sz="2400" b="1" u="sng" dirty="0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Visitas periódicas (médico, enfermeiro, dentista,   nutricionista e sanitarista);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Categorização dos desabrigados;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Recreação;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Manutenção;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Limpeza (higiene e descartes);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Segurança;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b="1" dirty="0">
                <a:solidFill>
                  <a:srgbClr val="002060"/>
                </a:solidFill>
              </a:rPr>
              <a:t> Comunicação.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endParaRPr lang="pt-BR" alt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467544" y="404664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3200" b="1" dirty="0">
                <a:solidFill>
                  <a:srgbClr val="0070C0"/>
                </a:solidFill>
              </a:rPr>
              <a:t>Equipe de operações </a:t>
            </a:r>
          </a:p>
        </p:txBody>
      </p:sp>
    </p:spTree>
    <p:extLst>
      <p:ext uri="{BB962C8B-B14F-4D97-AF65-F5344CB8AC3E}">
        <p14:creationId xmlns:p14="http://schemas.microsoft.com/office/powerpoint/2010/main" val="12313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Slide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402" y="1052736"/>
            <a:ext cx="7920038" cy="5033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467940" y="1005228"/>
            <a:ext cx="8064500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0070C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Controle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endParaRPr lang="pt-BR" altLang="pt-BR" sz="3600" b="1" u="sng" dirty="0" smtClean="0"/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Cadastro</a:t>
            </a:r>
            <a:endParaRPr lang="pt-BR" altLang="pt-BR" sz="3600" b="1" u="sng" dirty="0"/>
          </a:p>
        </p:txBody>
      </p:sp>
      <p:sp>
        <p:nvSpPr>
          <p:cNvPr id="2" name="Seta para baixo 1"/>
          <p:cNvSpPr/>
          <p:nvPr/>
        </p:nvSpPr>
        <p:spPr>
          <a:xfrm>
            <a:off x="4375796" y="32426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7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54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8"/>
          <p:cNvSpPr txBox="1">
            <a:spLocks noChangeArrowheads="1"/>
          </p:cNvSpPr>
          <p:nvPr/>
        </p:nvSpPr>
        <p:spPr bwMode="auto">
          <a:xfrm>
            <a:off x="350508" y="908720"/>
            <a:ext cx="80379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pt-BR" altLang="pt-BR" sz="2800" b="1" dirty="0">
                <a:cs typeface="Arial" charset="0"/>
              </a:rPr>
              <a:t>Estratificar a </a:t>
            </a:r>
            <a:r>
              <a:rPr lang="pt-BR" altLang="pt-BR" sz="2800" b="1" dirty="0" smtClean="0">
                <a:cs typeface="Arial" charset="0"/>
              </a:rPr>
              <a:t>população dos </a:t>
            </a:r>
            <a:r>
              <a:rPr lang="pt-BR" altLang="pt-BR" sz="2800" b="1" dirty="0">
                <a:cs typeface="Arial" charset="0"/>
              </a:rPr>
              <a:t>abrigos.</a:t>
            </a:r>
          </a:p>
        </p:txBody>
      </p:sp>
      <p:pic>
        <p:nvPicPr>
          <p:cNvPr id="51203" name="Picture 4" descr="C:\Documents and Settings\Gilton almada\Desktop\Capacitação_Desastres\Fotos\277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76" y="1947193"/>
            <a:ext cx="3833112" cy="42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http://sorrisoempresarial.com.br/fiquepordentro/wp-content/uploads/2013/06/asd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64" y="2556274"/>
            <a:ext cx="4750152" cy="324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6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tre-sc.jus.br/site/uploads/pics/portador_de_necessidades_especiais_foto_hiroshi_hattori_tre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959776" cy="297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9" y="3356992"/>
            <a:ext cx="4608636" cy="298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611956" y="440080"/>
            <a:ext cx="80645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0070C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Controle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dirty="0"/>
              <a:t>d</a:t>
            </a:r>
            <a:r>
              <a:rPr lang="pt-BR" altLang="pt-BR" sz="3600" b="1" dirty="0" smtClean="0"/>
              <a:t>e pessoas e </a:t>
            </a:r>
            <a:r>
              <a:rPr lang="pt-BR" altLang="pt-BR" sz="3600" b="1" u="sng" dirty="0" smtClean="0"/>
              <a:t>bens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endParaRPr lang="pt-BR" altLang="pt-BR" sz="3600" b="1" u="sng" dirty="0" smtClean="0"/>
          </a:p>
          <a:p>
            <a:pPr marL="0" indent="0" algn="ctr" eaLnBrk="1" hangingPunct="1">
              <a:lnSpc>
                <a:spcPct val="80000"/>
              </a:lnSpc>
              <a:spcBef>
                <a:spcPct val="100000"/>
              </a:spcBef>
              <a:buNone/>
            </a:pPr>
            <a:r>
              <a:rPr lang="pt-BR" altLang="pt-BR" sz="3600" b="1" u="sng" dirty="0" smtClean="0"/>
              <a:t>Cadastro</a:t>
            </a:r>
            <a:endParaRPr lang="pt-BR" altLang="pt-BR" sz="3600" b="1" u="sng" dirty="0"/>
          </a:p>
        </p:txBody>
      </p:sp>
      <p:sp>
        <p:nvSpPr>
          <p:cNvPr id="2" name="Seta para baixo 1"/>
          <p:cNvSpPr/>
          <p:nvPr/>
        </p:nvSpPr>
        <p:spPr>
          <a:xfrm>
            <a:off x="4356372" y="392659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0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3032"/>
            <a:ext cx="7200800" cy="543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1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44816" cy="54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611188" y="692150"/>
            <a:ext cx="792003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pt-BR" altLang="pt-BR" sz="28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Responsável por planejar, a cada 7 dias, as atividades que serão desenvolvidas no abrigo.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</a:pPr>
            <a:r>
              <a:rPr lang="pt-BR" altLang="pt-BR" sz="2400" u="sng" dirty="0">
                <a:solidFill>
                  <a:srgbClr val="002060"/>
                </a:solidFill>
              </a:rPr>
              <a:t>Atribuições: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Atualização da lista diária de desabrigados;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Definir medidas que minimizem o tempo de permanência dos desabrigados, a partir da categorização das famílias;</a:t>
            </a:r>
          </a:p>
          <a:p>
            <a:pPr algn="just"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Elaboração das rotinas do abrigo e  confecção de relatórios;</a:t>
            </a:r>
          </a:p>
          <a:p>
            <a:pPr algn="just" eaLnBrk="1" hangingPunct="1">
              <a:lnSpc>
                <a:spcPct val="80000"/>
              </a:lnSpc>
              <a:spcBef>
                <a:spcPct val="10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Arquivamento de documentos.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188" y="260648"/>
            <a:ext cx="4329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3200" b="1" dirty="0">
                <a:solidFill>
                  <a:srgbClr val="0070C0"/>
                </a:solidFill>
              </a:rPr>
              <a:t>Equipe de planejamento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742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00925" cy="54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"/>
          <p:cNvSpPr txBox="1">
            <a:spLocks noChangeArrowheads="1"/>
          </p:cNvSpPr>
          <p:nvPr/>
        </p:nvSpPr>
        <p:spPr bwMode="auto">
          <a:xfrm>
            <a:off x="323528" y="1196752"/>
            <a:ext cx="7921625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80000"/>
              </a:spcBef>
              <a:buFontTx/>
              <a:buNone/>
            </a:pPr>
            <a:r>
              <a:rPr lang="pt-BR" altLang="pt-BR" sz="2400" dirty="0" smtClean="0">
                <a:solidFill>
                  <a:srgbClr val="002060"/>
                </a:solidFill>
              </a:rPr>
              <a:t>Responsável </a:t>
            </a:r>
            <a:r>
              <a:rPr lang="pt-BR" altLang="pt-BR" sz="2400" dirty="0">
                <a:solidFill>
                  <a:srgbClr val="002060"/>
                </a:solidFill>
              </a:rPr>
              <a:t>em disponibilizar os recursos materiais a serem utilizados no abrigo.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pt-BR" altLang="pt-BR" sz="2400" u="sng" dirty="0">
                <a:solidFill>
                  <a:srgbClr val="002060"/>
                </a:solidFill>
              </a:rPr>
              <a:t>Atribuições: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 Acomodação das famílias;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 Requisição e recebimentos de materiais (incluindo doações); 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 Entrega dos kits familiares;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 Confecção e distribuição de alimentos;</a:t>
            </a:r>
          </a:p>
          <a:p>
            <a:pPr eaLnBrk="1" hangingPunct="1">
              <a:spcBef>
                <a:spcPct val="8000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  Controle de entrada e saída de recursos materiais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3528" y="263844"/>
            <a:ext cx="334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80000"/>
              </a:spcBef>
            </a:pPr>
            <a:r>
              <a:rPr lang="pt-BR" altLang="pt-BR" sz="3200" b="1" dirty="0">
                <a:solidFill>
                  <a:srgbClr val="0070C0"/>
                </a:solidFill>
              </a:rPr>
              <a:t>Equipe de logística</a:t>
            </a:r>
          </a:p>
        </p:txBody>
      </p:sp>
    </p:spTree>
    <p:extLst>
      <p:ext uri="{BB962C8B-B14F-4D97-AF65-F5344CB8AC3E}">
        <p14:creationId xmlns:p14="http://schemas.microsoft.com/office/powerpoint/2010/main" val="750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lide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268760"/>
            <a:ext cx="7920038" cy="5033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539750" y="1964910"/>
            <a:ext cx="7920038" cy="333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80000"/>
              </a:spcBef>
              <a:buFontTx/>
              <a:buNone/>
            </a:pPr>
            <a:r>
              <a:rPr lang="pt-BR" altLang="pt-BR" sz="1800" dirty="0" smtClean="0">
                <a:solidFill>
                  <a:srgbClr val="002060"/>
                </a:solidFill>
              </a:rPr>
              <a:t>Responsável </a:t>
            </a:r>
            <a:r>
              <a:rPr lang="pt-BR" altLang="pt-BR" sz="1800" dirty="0">
                <a:solidFill>
                  <a:srgbClr val="002060"/>
                </a:solidFill>
              </a:rPr>
              <a:t>por administrar os recursos financeiros.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endParaRPr lang="pt-BR" altLang="pt-BR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pt-BR" altLang="pt-BR" sz="1800" u="sng" dirty="0">
                <a:solidFill>
                  <a:srgbClr val="002060"/>
                </a:solidFill>
              </a:rPr>
              <a:t>Atribuição: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pt-BR" altLang="pt-BR" sz="2000" dirty="0">
                <a:solidFill>
                  <a:srgbClr val="002060"/>
                </a:solidFill>
              </a:rPr>
              <a:t> Administração de recursos financeiros (compras e contratos) e de doações em dinheiro.</a:t>
            </a:r>
          </a:p>
          <a:p>
            <a:pPr eaLnBrk="1" hangingPunct="1">
              <a:spcBef>
                <a:spcPct val="80000"/>
              </a:spcBef>
              <a:buFontTx/>
              <a:buChar char="-"/>
            </a:pPr>
            <a:endParaRPr lang="pt-BR" altLang="pt-BR" sz="20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80000"/>
              </a:spcBef>
              <a:buFontTx/>
              <a:buChar char="-"/>
            </a:pPr>
            <a:endParaRPr lang="pt-BR" altLang="pt-BR" sz="2000" dirty="0"/>
          </a:p>
        </p:txBody>
      </p:sp>
      <p:sp>
        <p:nvSpPr>
          <p:cNvPr id="2" name="Retângulo 1"/>
          <p:cNvSpPr/>
          <p:nvPr/>
        </p:nvSpPr>
        <p:spPr>
          <a:xfrm>
            <a:off x="467544" y="404663"/>
            <a:ext cx="3402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3200" b="1" dirty="0">
                <a:solidFill>
                  <a:srgbClr val="0070C0"/>
                </a:solidFill>
              </a:rPr>
              <a:t>Equipe de </a:t>
            </a:r>
            <a:r>
              <a:rPr lang="pt-BR" altLang="pt-BR" sz="3200" b="1" dirty="0" smtClean="0">
                <a:solidFill>
                  <a:srgbClr val="0070C0"/>
                </a:solidFill>
              </a:rPr>
              <a:t>finanças</a:t>
            </a:r>
            <a:endParaRPr lang="pt-BR" altLang="pt-BR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323850" y="1052513"/>
            <a:ext cx="83534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400" b="1">
                <a:solidFill>
                  <a:srgbClr val="0070C0"/>
                </a:solidFill>
              </a:rPr>
              <a:t>Planejamento, Acionamento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400" b="1">
                <a:solidFill>
                  <a:srgbClr val="0070C0"/>
                </a:solidFill>
              </a:rPr>
              <a:t>e Mobilização</a:t>
            </a:r>
            <a:r>
              <a:rPr lang="pt-BR" altLang="pt-BR" sz="3400">
                <a:solidFill>
                  <a:srgbClr val="0070C0"/>
                </a:solidFill>
              </a:rPr>
              <a:t> </a:t>
            </a:r>
            <a:r>
              <a:rPr lang="pt-BR" altLang="pt-BR" sz="3400" b="1">
                <a:solidFill>
                  <a:srgbClr val="0070C0"/>
                </a:solidFill>
              </a:rPr>
              <a:t>de Abrigos Temporários</a:t>
            </a:r>
          </a:p>
        </p:txBody>
      </p:sp>
      <p:grpSp>
        <p:nvGrpSpPr>
          <p:cNvPr id="60419" name="Group 12"/>
          <p:cNvGrpSpPr>
            <a:grpSpLocks/>
          </p:cNvGrpSpPr>
          <p:nvPr/>
        </p:nvGrpSpPr>
        <p:grpSpPr bwMode="auto">
          <a:xfrm>
            <a:off x="2051050" y="2349500"/>
            <a:ext cx="4608513" cy="3819525"/>
            <a:chOff x="1519" y="1287"/>
            <a:chExt cx="2903" cy="2406"/>
          </a:xfrm>
        </p:grpSpPr>
        <p:sp>
          <p:nvSpPr>
            <p:cNvPr id="60420" name="Text Box 8" descr="Ger3"/>
            <p:cNvSpPr txBox="1">
              <a:spLocks noChangeArrowheads="1"/>
            </p:cNvSpPr>
            <p:nvPr/>
          </p:nvSpPr>
          <p:spPr bwMode="auto">
            <a:xfrm>
              <a:off x="1519" y="1287"/>
              <a:ext cx="2903" cy="240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1800"/>
            </a:p>
          </p:txBody>
        </p:sp>
        <p:sp>
          <p:nvSpPr>
            <p:cNvPr id="16389" name="Text Box 9"/>
            <p:cNvSpPr txBox="1">
              <a:spLocks noChangeArrowheads="1"/>
            </p:cNvSpPr>
            <p:nvPr/>
          </p:nvSpPr>
          <p:spPr bwMode="auto">
            <a:xfrm>
              <a:off x="2109" y="1446"/>
              <a:ext cx="590" cy="3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t-BR" altLang="pt-BR" sz="1050" b="1" dirty="0" smtClean="0">
                  <a:solidFill>
                    <a:srgbClr val="FF3300"/>
                  </a:solidFill>
                  <a:latin typeface="Tahoma" pitchFamily="34" charset="0"/>
                </a:rPr>
                <a:t>Secretaria de Ação Social?</a:t>
              </a:r>
              <a:endParaRPr lang="pt-BR" altLang="pt-BR" sz="1050" dirty="0" smtClean="0">
                <a:solidFill>
                  <a:srgbClr val="FF3300"/>
                </a:solidFill>
              </a:endParaRPr>
            </a:p>
          </p:txBody>
        </p:sp>
        <p:sp>
          <p:nvSpPr>
            <p:cNvPr id="60422" name="Text Box 10"/>
            <p:cNvSpPr txBox="1">
              <a:spLocks noChangeArrowheads="1"/>
            </p:cNvSpPr>
            <p:nvPr/>
          </p:nvSpPr>
          <p:spPr bwMode="auto">
            <a:xfrm>
              <a:off x="1655" y="1819"/>
              <a:ext cx="636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100" b="1">
                  <a:solidFill>
                    <a:srgbClr val="FF0000"/>
                  </a:solidFill>
                  <a:latin typeface="Tahoma" pitchFamily="34" charset="0"/>
                </a:rPr>
                <a:t>Guarda Municipal?</a:t>
              </a:r>
              <a:endParaRPr lang="pt-BR" altLang="pt-BR" sz="1100">
                <a:solidFill>
                  <a:srgbClr val="FF0000"/>
                </a:solidFill>
              </a:endParaRPr>
            </a:p>
          </p:txBody>
        </p:sp>
        <p:sp>
          <p:nvSpPr>
            <p:cNvPr id="60423" name="Text Box 11"/>
            <p:cNvSpPr txBox="1">
              <a:spLocks noChangeArrowheads="1"/>
            </p:cNvSpPr>
            <p:nvPr/>
          </p:nvSpPr>
          <p:spPr bwMode="auto">
            <a:xfrm>
              <a:off x="2789" y="1616"/>
              <a:ext cx="54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000" b="1">
                  <a:solidFill>
                    <a:srgbClr val="FF0000"/>
                  </a:solidFill>
                  <a:latin typeface="Tahoma" pitchFamily="34" charset="0"/>
                </a:rPr>
                <a:t>É da Secretaria de Saúde?</a:t>
              </a:r>
              <a:endParaRPr lang="pt-BR" altLang="pt-BR" sz="1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898798" y="1076474"/>
            <a:ext cx="6913562" cy="768350"/>
          </a:xfrm>
          <a:prstGeom prst="rect">
            <a:avLst/>
          </a:prstGeom>
          <a:noFill/>
          <a:ln w="539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rgbClr val="0070C0"/>
                </a:solidFill>
              </a:rPr>
              <a:t>Avaliação do Espaço Físico</a:t>
            </a:r>
            <a:r>
              <a:rPr lang="pt-BR" altLang="pt-BR" sz="4400" b="1">
                <a:solidFill>
                  <a:srgbClr val="0070C0"/>
                </a:solidFill>
              </a:rPr>
              <a:t> </a:t>
            </a:r>
            <a:endParaRPr lang="pt-BR" altLang="pt-BR" sz="4400">
              <a:solidFill>
                <a:srgbClr val="0070C0"/>
              </a:solidFill>
            </a:endParaRPr>
          </a:p>
        </p:txBody>
      </p:sp>
      <p:sp>
        <p:nvSpPr>
          <p:cNvPr id="61443" name="Rectangle 5"/>
          <p:cNvSpPr>
            <a:spLocks noChangeArrowheads="1"/>
          </p:cNvSpPr>
          <p:nvPr/>
        </p:nvSpPr>
        <p:spPr bwMode="auto">
          <a:xfrm>
            <a:off x="539750" y="1843088"/>
            <a:ext cx="79200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>
                <a:solidFill>
                  <a:srgbClr val="002060"/>
                </a:solidFill>
              </a:rPr>
              <a:t> Vistoria e inventário preliminares das condições do espaço físico.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>
                <a:solidFill>
                  <a:srgbClr val="002060"/>
                </a:solidFill>
              </a:rPr>
              <a:t> Avaliação das características de cada elemento da estrutura quanto à sua quantidade e qualidade: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539750" y="4076700"/>
            <a:ext cx="7920038" cy="1855788"/>
          </a:xfrm>
          <a:prstGeom prst="rect">
            <a:avLst/>
          </a:prstGeom>
          <a:noFill/>
          <a:ln w="539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000">
                <a:solidFill>
                  <a:srgbClr val="0070C0"/>
                </a:solidFill>
              </a:rPr>
              <a:t>- </a:t>
            </a:r>
            <a:r>
              <a:rPr lang="pt-BR" altLang="pt-BR" sz="2800" b="1">
                <a:solidFill>
                  <a:srgbClr val="0070C0"/>
                </a:solidFill>
              </a:rPr>
              <a:t>Tipo e características da  edificação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- Segurança</a:t>
            </a:r>
          </a:p>
          <a:p>
            <a:pPr lvl="2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- Capacidade de acolhimento</a:t>
            </a:r>
            <a:endParaRPr lang="en-US" altLang="pt-BR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900113" y="1189955"/>
            <a:ext cx="5465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rgbClr val="0070C0"/>
                </a:solidFill>
              </a:rPr>
              <a:t>Tipo de Edificação:</a:t>
            </a:r>
            <a:r>
              <a:rPr lang="en-US" altLang="pt-BR" sz="4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1331913" y="2164680"/>
            <a:ext cx="36718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>
                <a:solidFill>
                  <a:srgbClr val="002060"/>
                </a:solidFill>
              </a:rPr>
              <a:t> Clubes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>
                <a:solidFill>
                  <a:srgbClr val="002060"/>
                </a:solidFill>
              </a:rPr>
              <a:t> Igrejas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>
                <a:solidFill>
                  <a:srgbClr val="002060"/>
                </a:solidFill>
              </a:rPr>
              <a:t> Escolas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>
                <a:solidFill>
                  <a:srgbClr val="002060"/>
                </a:solidFill>
              </a:rPr>
              <a:t> Ginásios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pt-BR">
                <a:solidFill>
                  <a:srgbClr val="002060"/>
                </a:solidFill>
              </a:rPr>
              <a:t> Outros</a:t>
            </a:r>
            <a:endParaRPr lang="en-US" alt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539750" y="981338"/>
            <a:ext cx="811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0070C0"/>
                </a:solidFill>
              </a:rPr>
              <a:t>Características da Edificação</a:t>
            </a:r>
            <a:r>
              <a:rPr lang="pt-BR" altLang="pt-BR" sz="4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539750" y="1893941"/>
            <a:ext cx="8064500" cy="419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143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400" dirty="0">
                <a:solidFill>
                  <a:srgbClr val="002060"/>
                </a:solidFill>
              </a:rPr>
              <a:t> </a:t>
            </a:r>
            <a:r>
              <a:rPr lang="pt-BR" altLang="pt-BR" sz="2600" dirty="0">
                <a:solidFill>
                  <a:srgbClr val="002060"/>
                </a:solidFill>
              </a:rPr>
              <a:t>Número de pavimentos, divisão do espaço, adequação para instalação de idosos e portadores de necessidades  especiais</a:t>
            </a:r>
            <a:r>
              <a:rPr lang="pt-BR" altLang="pt-BR" sz="2600" dirty="0" smtClean="0">
                <a:solidFill>
                  <a:srgbClr val="002060"/>
                </a:solidFill>
              </a:rPr>
              <a:t>;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</a:pPr>
            <a:r>
              <a:rPr lang="pt-BR" altLang="pt-BR" sz="2600" dirty="0">
                <a:solidFill>
                  <a:srgbClr val="002060"/>
                </a:solidFill>
              </a:rPr>
              <a:t> INFRA-ESTRUTURA: </a:t>
            </a:r>
          </a:p>
          <a:p>
            <a:pPr lvl="2"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sz="2600" dirty="0">
                <a:solidFill>
                  <a:srgbClr val="002060"/>
                </a:solidFill>
              </a:rPr>
              <a:t> reservatórios de água potável, condições de iluminação e circulação de ar;</a:t>
            </a:r>
          </a:p>
          <a:p>
            <a:pPr lvl="2" algn="just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 sz="2600" dirty="0">
                <a:solidFill>
                  <a:srgbClr val="002060"/>
                </a:solidFill>
              </a:rPr>
              <a:t> número e estado de conservação dos banheiros (chuveiros, sanitários e pias); </a:t>
            </a:r>
          </a:p>
        </p:txBody>
      </p:sp>
    </p:spTree>
    <p:extLst>
      <p:ext uri="{BB962C8B-B14F-4D97-AF65-F5344CB8AC3E}">
        <p14:creationId xmlns:p14="http://schemas.microsoft.com/office/powerpoint/2010/main" val="27992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ChangeArrowheads="1"/>
          </p:cNvSpPr>
          <p:nvPr/>
        </p:nvSpPr>
        <p:spPr bwMode="auto">
          <a:xfrm>
            <a:off x="539750" y="1154832"/>
            <a:ext cx="811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rgbClr val="0070C0"/>
                </a:solidFill>
              </a:rPr>
              <a:t>Características da Edificação</a:t>
            </a:r>
            <a:r>
              <a:rPr lang="pt-BR" altLang="pt-BR" sz="4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179388" y="1844675"/>
            <a:ext cx="78486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5143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pt-BR" altLang="pt-BR">
                <a:solidFill>
                  <a:srgbClr val="002060"/>
                </a:solidFill>
              </a:rPr>
              <a:t> </a:t>
            </a:r>
            <a:r>
              <a:rPr lang="pt-BR" altLang="pt-BR" sz="2600">
                <a:solidFill>
                  <a:srgbClr val="002060"/>
                </a:solidFill>
              </a:rPr>
              <a:t>Condições da cozinha, avaliação das áreas possíveis para a instalação de dormitórios, refeitórios, lavanderias, local para secagem de roupas, para o acondicionamento de alimentos e de pertences dos desabrigados, além de área de recreação, entre outros.</a:t>
            </a:r>
          </a:p>
          <a:p>
            <a:pPr lvl="2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en-US" altLang="pt-BR">
              <a:solidFill>
                <a:srgbClr val="002060"/>
              </a:solidFill>
            </a:endParaRPr>
          </a:p>
          <a:p>
            <a:pPr lvl="2" algn="just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pt-BR" alt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739149"/>
              </p:ext>
            </p:extLst>
          </p:nvPr>
        </p:nvGraphicFramePr>
        <p:xfrm>
          <a:off x="743197" y="1052736"/>
          <a:ext cx="7705229" cy="489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m de Bitmap" r:id="rId3" imgW="0" imgH="0" progId="Paint.Picture">
                  <p:embed/>
                </p:oleObj>
              </mc:Choice>
              <mc:Fallback>
                <p:oleObj name="Imagem de Bitmap" r:id="rId3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197" y="1052736"/>
                        <a:ext cx="7705229" cy="4890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39" name="CaixaDeTexto 2"/>
          <p:cNvSpPr txBox="1">
            <a:spLocks noChangeArrowheads="1"/>
          </p:cNvSpPr>
          <p:nvPr/>
        </p:nvSpPr>
        <p:spPr bwMode="auto">
          <a:xfrm>
            <a:off x="3766889" y="5977829"/>
            <a:ext cx="498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0000"/>
                </a:solidFill>
              </a:rPr>
              <a:t>Formulário da página 209 – Apostila de Abrigo.</a:t>
            </a:r>
          </a:p>
        </p:txBody>
      </p:sp>
    </p:spTree>
    <p:extLst>
      <p:ext uri="{BB962C8B-B14F-4D97-AF65-F5344CB8AC3E}">
        <p14:creationId xmlns:p14="http://schemas.microsoft.com/office/powerpoint/2010/main" val="27508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84776" cy="53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2484438" y="1456432"/>
            <a:ext cx="3043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rgbClr val="0070C0"/>
                </a:solidFill>
              </a:rPr>
              <a:t>Segurança</a:t>
            </a:r>
          </a:p>
        </p:txBody>
      </p:sp>
      <p:sp>
        <p:nvSpPr>
          <p:cNvPr id="67587" name="Rectangle 7"/>
          <p:cNvSpPr>
            <a:spLocks noChangeArrowheads="1"/>
          </p:cNvSpPr>
          <p:nvPr/>
        </p:nvSpPr>
        <p:spPr bwMode="auto">
          <a:xfrm>
            <a:off x="684213" y="2574900"/>
            <a:ext cx="76327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143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>
                <a:solidFill>
                  <a:srgbClr val="002060"/>
                </a:solidFill>
              </a:rPr>
              <a:t> </a:t>
            </a:r>
            <a:r>
              <a:rPr lang="pt-BR" altLang="pt-BR" sz="2800">
                <a:solidFill>
                  <a:srgbClr val="002060"/>
                </a:solidFill>
              </a:rPr>
              <a:t>Quanto à estrutura física da edificação;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800">
                <a:solidFill>
                  <a:srgbClr val="002060"/>
                </a:solidFill>
              </a:rPr>
              <a:t> Quanto à localização da mesma;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800">
                <a:solidFill>
                  <a:srgbClr val="002060"/>
                </a:solidFill>
              </a:rPr>
              <a:t> Quanto às condições sanitárias. 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683568" y="1058217"/>
            <a:ext cx="7826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>
                <a:solidFill>
                  <a:srgbClr val="0070C0"/>
                </a:solidFill>
              </a:rPr>
              <a:t>Capacidade de Acolhimento</a:t>
            </a:r>
            <a:r>
              <a:rPr lang="en-US" altLang="pt-BR" sz="4400" dirty="0">
                <a:solidFill>
                  <a:srgbClr val="0070C0"/>
                </a:solidFill>
              </a:rPr>
              <a:t> </a:t>
            </a:r>
            <a:endParaRPr lang="pt-BR" altLang="pt-BR" sz="4400" dirty="0">
              <a:solidFill>
                <a:srgbClr val="0070C0"/>
              </a:solidFill>
            </a:endParaRPr>
          </a:p>
        </p:txBody>
      </p:sp>
      <p:sp>
        <p:nvSpPr>
          <p:cNvPr id="68611" name="Rectangle 8"/>
          <p:cNvSpPr>
            <a:spLocks noChangeArrowheads="1"/>
          </p:cNvSpPr>
          <p:nvPr/>
        </p:nvSpPr>
        <p:spPr bwMode="auto">
          <a:xfrm>
            <a:off x="661988" y="2086446"/>
            <a:ext cx="76327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u="sng" dirty="0">
                <a:solidFill>
                  <a:srgbClr val="002060"/>
                </a:solidFill>
              </a:rPr>
              <a:t>Delimitação do espaço físico por pessoa: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pt-BR" u="sng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 A área coberta mínima deverá ser de, em média, 4,00m</a:t>
            </a:r>
            <a:r>
              <a:rPr lang="pt-BR" altLang="pt-BR" baseline="30000" dirty="0">
                <a:solidFill>
                  <a:srgbClr val="002060"/>
                </a:solidFill>
              </a:rPr>
              <a:t>2 </a:t>
            </a:r>
            <a:r>
              <a:rPr lang="pt-BR" altLang="pt-BR" dirty="0">
                <a:solidFill>
                  <a:srgbClr val="002060"/>
                </a:solidFill>
              </a:rPr>
              <a:t>por pessoa, atentando para os </a:t>
            </a:r>
            <a:r>
              <a:rPr lang="pt-BR" altLang="pt-BR" dirty="0">
                <a:solidFill>
                  <a:srgbClr val="FF0000"/>
                </a:solidFill>
              </a:rPr>
              <a:t>INDICADORES MÍNIMOS  </a:t>
            </a:r>
            <a:r>
              <a:rPr lang="pt-BR" altLang="pt-BR" sz="2000" dirty="0">
                <a:solidFill>
                  <a:srgbClr val="002060"/>
                </a:solidFill>
              </a:rPr>
              <a:t>(</a:t>
            </a:r>
            <a:r>
              <a:rPr lang="pt-BR" altLang="pt-BR" sz="2000" b="1" dirty="0">
                <a:solidFill>
                  <a:srgbClr val="002060"/>
                </a:solidFill>
              </a:rPr>
              <a:t>Normas mínimas de resposta humanitária em situações de desastres – Projeto Esfera, ONU, 1997)</a:t>
            </a:r>
            <a:r>
              <a:rPr lang="pt-BR" altLang="pt-BR" b="1" dirty="0">
                <a:solidFill>
                  <a:srgbClr val="002060"/>
                </a:solidFill>
              </a:rPr>
              <a:t> .</a:t>
            </a:r>
            <a:r>
              <a:rPr lang="pt-BR" altLang="pt-BR" dirty="0">
                <a:solidFill>
                  <a:srgbClr val="002060"/>
                </a:solidFill>
              </a:rPr>
              <a:t>  </a:t>
            </a:r>
            <a:endParaRPr lang="en-US" alt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lide02 chovendo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124744"/>
            <a:ext cx="7920038" cy="5033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2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ChangeArrowheads="1"/>
          </p:cNvSpPr>
          <p:nvPr/>
        </p:nvSpPr>
        <p:spPr bwMode="auto">
          <a:xfrm>
            <a:off x="179512" y="231847"/>
            <a:ext cx="482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Indicadores Mínimos</a:t>
            </a:r>
            <a:r>
              <a:rPr lang="pt-BR" altLang="pt-BR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9635" name="Rectangle 15"/>
          <p:cNvSpPr>
            <a:spLocks noChangeArrowheads="1"/>
          </p:cNvSpPr>
          <p:nvPr/>
        </p:nvSpPr>
        <p:spPr bwMode="auto">
          <a:xfrm>
            <a:off x="1174750" y="1335435"/>
            <a:ext cx="261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</a:rPr>
              <a:t>Setor de triagem</a:t>
            </a:r>
            <a:endParaRPr lang="en-US" altLang="pt-BR" sz="24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20,00 m</a:t>
            </a:r>
            <a:r>
              <a:rPr lang="pt-BR" altLang="pt-BR" sz="2400" baseline="30000" dirty="0">
                <a:solidFill>
                  <a:srgbClr val="002060"/>
                </a:solidFill>
              </a:rPr>
              <a:t>2</a:t>
            </a:r>
            <a:endParaRPr lang="pt-BR" altLang="pt-BR" sz="2400" dirty="0">
              <a:solidFill>
                <a:srgbClr val="002060"/>
              </a:solidFill>
            </a:endParaRPr>
          </a:p>
        </p:txBody>
      </p:sp>
      <p:sp>
        <p:nvSpPr>
          <p:cNvPr id="69636" name="Rectangle 21"/>
          <p:cNvSpPr>
            <a:spLocks noChangeArrowheads="1"/>
          </p:cNvSpPr>
          <p:nvPr/>
        </p:nvSpPr>
        <p:spPr bwMode="auto">
          <a:xfrm>
            <a:off x="5003800" y="1268760"/>
            <a:ext cx="2232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 b="1">
                <a:solidFill>
                  <a:srgbClr val="002060"/>
                </a:solidFill>
              </a:rPr>
              <a:t>Dormitório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rgbClr val="002060"/>
                </a:solidFill>
              </a:rPr>
              <a:t>2,00 m</a:t>
            </a:r>
            <a:r>
              <a:rPr lang="en-US" altLang="pt-BR" sz="2400" baseline="30000">
                <a:solidFill>
                  <a:srgbClr val="002060"/>
                </a:solidFill>
              </a:rPr>
              <a:t>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rgbClr val="002060"/>
                </a:solidFill>
              </a:rPr>
              <a:t>por pessoa</a:t>
            </a:r>
          </a:p>
        </p:txBody>
      </p:sp>
      <p:grpSp>
        <p:nvGrpSpPr>
          <p:cNvPr id="69637" name="Group 10"/>
          <p:cNvGrpSpPr>
            <a:grpSpLocks/>
          </p:cNvGrpSpPr>
          <p:nvPr/>
        </p:nvGrpSpPr>
        <p:grpSpPr bwMode="auto">
          <a:xfrm>
            <a:off x="0" y="1771997"/>
            <a:ext cx="4572000" cy="4392613"/>
            <a:chOff x="2925" y="1434"/>
            <a:chExt cx="2223" cy="2287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2925" y="1434"/>
              <a:ext cx="2223" cy="2287"/>
              <a:chOff x="1134" y="2707"/>
              <a:chExt cx="2099" cy="2236"/>
            </a:xfrm>
          </p:grpSpPr>
          <p:sp>
            <p:nvSpPr>
              <p:cNvPr id="69645" name="Text Box 12"/>
              <p:cNvSpPr txBox="1">
                <a:spLocks noChangeArrowheads="1"/>
              </p:cNvSpPr>
              <p:nvPr/>
            </p:nvSpPr>
            <p:spPr bwMode="auto">
              <a:xfrm>
                <a:off x="1134" y="2707"/>
                <a:ext cx="2099" cy="2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18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646" name="Rectangle 13"/>
              <p:cNvSpPr>
                <a:spLocks noChangeArrowheads="1"/>
              </p:cNvSpPr>
              <p:nvPr/>
            </p:nvSpPr>
            <p:spPr bwMode="auto">
              <a:xfrm>
                <a:off x="1314" y="3067"/>
                <a:ext cx="1800" cy="1800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69644" name="Picture 14" descr="triage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842"/>
              <a:ext cx="1844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638" name="Group 16"/>
          <p:cNvGrpSpPr>
            <a:grpSpLocks/>
          </p:cNvGrpSpPr>
          <p:nvPr/>
        </p:nvGrpSpPr>
        <p:grpSpPr bwMode="auto">
          <a:xfrm>
            <a:off x="4387850" y="1771997"/>
            <a:ext cx="4392613" cy="4392613"/>
            <a:chOff x="748" y="1933"/>
            <a:chExt cx="1633" cy="1771"/>
          </a:xfrm>
        </p:grpSpPr>
        <p:grpSp>
          <p:nvGrpSpPr>
            <p:cNvPr id="69639" name="Group 17"/>
            <p:cNvGrpSpPr>
              <a:grpSpLocks/>
            </p:cNvGrpSpPr>
            <p:nvPr/>
          </p:nvGrpSpPr>
          <p:grpSpPr bwMode="auto">
            <a:xfrm>
              <a:off x="748" y="1933"/>
              <a:ext cx="1633" cy="1771"/>
              <a:chOff x="1134" y="4507"/>
              <a:chExt cx="2109" cy="2234"/>
            </a:xfrm>
          </p:grpSpPr>
          <p:sp>
            <p:nvSpPr>
              <p:cNvPr id="69641" name="Text Box 18"/>
              <p:cNvSpPr txBox="1">
                <a:spLocks noChangeArrowheads="1"/>
              </p:cNvSpPr>
              <p:nvPr/>
            </p:nvSpPr>
            <p:spPr bwMode="auto">
              <a:xfrm>
                <a:off x="1134" y="4507"/>
                <a:ext cx="2109" cy="2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1800"/>
              </a:p>
            </p:txBody>
          </p:sp>
          <p:sp>
            <p:nvSpPr>
              <p:cNvPr id="69642" name="Rectangle 19"/>
              <p:cNvSpPr>
                <a:spLocks noChangeArrowheads="1"/>
              </p:cNvSpPr>
              <p:nvPr/>
            </p:nvSpPr>
            <p:spPr bwMode="auto">
              <a:xfrm>
                <a:off x="1314" y="4867"/>
                <a:ext cx="1800" cy="1800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  <p:pic>
          <p:nvPicPr>
            <p:cNvPr id="69640" name="Picture 20" descr="alojamen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2251"/>
              <a:ext cx="133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00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Group 10"/>
          <p:cNvGrpSpPr>
            <a:grpSpLocks/>
          </p:cNvGrpSpPr>
          <p:nvPr/>
        </p:nvGrpSpPr>
        <p:grpSpPr bwMode="auto">
          <a:xfrm>
            <a:off x="1836315" y="1592734"/>
            <a:ext cx="5688013" cy="3600450"/>
            <a:chOff x="2381" y="1026"/>
            <a:chExt cx="2676" cy="2948"/>
          </a:xfrm>
        </p:grpSpPr>
        <p:pic>
          <p:nvPicPr>
            <p:cNvPr id="70661" name="Picture 11" descr="cozin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1522"/>
              <a:ext cx="2223" cy="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2" name="Group 12"/>
            <p:cNvGrpSpPr>
              <a:grpSpLocks/>
            </p:cNvGrpSpPr>
            <p:nvPr/>
          </p:nvGrpSpPr>
          <p:grpSpPr bwMode="auto">
            <a:xfrm>
              <a:off x="2381" y="1026"/>
              <a:ext cx="2676" cy="2948"/>
              <a:chOff x="1008" y="4507"/>
              <a:chExt cx="2123" cy="2260"/>
            </a:xfrm>
          </p:grpSpPr>
          <p:sp>
            <p:nvSpPr>
              <p:cNvPr id="70663" name="Text Box 13"/>
              <p:cNvSpPr txBox="1">
                <a:spLocks noChangeArrowheads="1"/>
              </p:cNvSpPr>
              <p:nvPr/>
            </p:nvSpPr>
            <p:spPr bwMode="auto">
              <a:xfrm>
                <a:off x="1008" y="4507"/>
                <a:ext cx="2123" cy="2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1800"/>
              </a:p>
            </p:txBody>
          </p:sp>
          <p:sp>
            <p:nvSpPr>
              <p:cNvPr id="70664" name="Rectangle 14"/>
              <p:cNvSpPr>
                <a:spLocks noChangeArrowheads="1"/>
              </p:cNvSpPr>
              <p:nvPr/>
            </p:nvSpPr>
            <p:spPr bwMode="auto">
              <a:xfrm>
                <a:off x="1134" y="4867"/>
                <a:ext cx="1800" cy="1800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800"/>
              </a:p>
            </p:txBody>
          </p:sp>
        </p:grpSp>
      </p:grpSp>
      <p:sp>
        <p:nvSpPr>
          <p:cNvPr id="70660" name="Rectangle 18"/>
          <p:cNvSpPr>
            <a:spLocks noChangeArrowheads="1"/>
          </p:cNvSpPr>
          <p:nvPr/>
        </p:nvSpPr>
        <p:spPr bwMode="auto">
          <a:xfrm>
            <a:off x="3204740" y="5261446"/>
            <a:ext cx="2822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</a:rPr>
              <a:t>Refeitório</a:t>
            </a:r>
            <a:endParaRPr lang="en-US" altLang="pt-BR" sz="240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2060"/>
                </a:solidFill>
              </a:rPr>
              <a:t>1,50m</a:t>
            </a:r>
            <a:r>
              <a:rPr lang="pt-BR" altLang="pt-BR" sz="2400" baseline="30000">
                <a:solidFill>
                  <a:srgbClr val="002060"/>
                </a:solidFill>
              </a:rPr>
              <a:t>2</a:t>
            </a:r>
            <a:r>
              <a:rPr lang="pt-BR" altLang="pt-BR" sz="2400">
                <a:solidFill>
                  <a:srgbClr val="002060"/>
                </a:solidFill>
              </a:rPr>
              <a:t> por pessoa.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9512" y="231847"/>
            <a:ext cx="482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Indicadores Mínimos</a:t>
            </a:r>
            <a:r>
              <a:rPr lang="pt-BR" altLang="pt-BR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4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2"/>
          <p:cNvSpPr>
            <a:spLocks noChangeArrowheads="1"/>
          </p:cNvSpPr>
          <p:nvPr/>
        </p:nvSpPr>
        <p:spPr bwMode="auto">
          <a:xfrm>
            <a:off x="5435600" y="1700808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2060"/>
                </a:solidFill>
              </a:rPr>
              <a:t>Banheiros</a:t>
            </a:r>
            <a:r>
              <a:rPr lang="pt-BR" altLang="pt-BR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1684" name="Rectangle 11"/>
          <p:cNvSpPr>
            <a:spLocks noChangeArrowheads="1"/>
          </p:cNvSpPr>
          <p:nvPr/>
        </p:nvSpPr>
        <p:spPr bwMode="auto">
          <a:xfrm>
            <a:off x="4462463" y="2445346"/>
            <a:ext cx="3960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1800">
                <a:solidFill>
                  <a:srgbClr val="002060"/>
                </a:solidFill>
              </a:rPr>
              <a:t> </a:t>
            </a:r>
            <a:r>
              <a:rPr lang="pt-BR" altLang="pt-BR" sz="2400">
                <a:solidFill>
                  <a:srgbClr val="002060"/>
                </a:solidFill>
              </a:rPr>
              <a:t>1</a:t>
            </a:r>
            <a:r>
              <a:rPr lang="pt-BR" altLang="pt-BR" sz="2400" b="1">
                <a:solidFill>
                  <a:srgbClr val="002060"/>
                </a:solidFill>
              </a:rPr>
              <a:t> </a:t>
            </a:r>
            <a:r>
              <a:rPr lang="pt-BR" altLang="pt-BR" sz="2400">
                <a:solidFill>
                  <a:srgbClr val="002060"/>
                </a:solidFill>
              </a:rPr>
              <a:t>lavatório para cada 10 pessoas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>
                <a:solidFill>
                  <a:srgbClr val="002060"/>
                </a:solidFill>
              </a:rPr>
              <a:t> 1 latrina para cada 20 pessoas 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4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>
                <a:solidFill>
                  <a:srgbClr val="002060"/>
                </a:solidFill>
              </a:rPr>
              <a:t> 1 chuveiro para cada 25 pessoas</a:t>
            </a:r>
          </a:p>
        </p:txBody>
      </p:sp>
      <p:pic>
        <p:nvPicPr>
          <p:cNvPr id="71685" name="Picture 9" descr="banhei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1" y="1700808"/>
            <a:ext cx="3752494" cy="421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9512" y="231847"/>
            <a:ext cx="482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Indicadores Mínimos</a:t>
            </a:r>
            <a:r>
              <a:rPr lang="pt-BR" altLang="pt-BR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5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8"/>
          <p:cNvSpPr>
            <a:spLocks noChangeArrowheads="1"/>
          </p:cNvSpPr>
          <p:nvPr/>
        </p:nvSpPr>
        <p:spPr bwMode="auto">
          <a:xfrm>
            <a:off x="1160412" y="1268760"/>
            <a:ext cx="31686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002060"/>
                </a:solidFill>
              </a:rPr>
              <a:t>Área de serviço </a:t>
            </a:r>
            <a:endParaRPr lang="pt-BR" altLang="pt-BR" sz="2400" u="sng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1 tanque de lavar roupas para cada 40 pessoas.</a:t>
            </a:r>
            <a:endParaRPr lang="en-US" altLang="pt-BR" sz="2400" dirty="0">
              <a:solidFill>
                <a:srgbClr val="002060"/>
              </a:solidFill>
            </a:endParaRPr>
          </a:p>
        </p:txBody>
      </p:sp>
      <p:sp>
        <p:nvSpPr>
          <p:cNvPr id="72708" name="Rectangle 13"/>
          <p:cNvSpPr>
            <a:spLocks noChangeArrowheads="1"/>
          </p:cNvSpPr>
          <p:nvPr/>
        </p:nvSpPr>
        <p:spPr bwMode="auto">
          <a:xfrm>
            <a:off x="5238700" y="1416397"/>
            <a:ext cx="293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</a:rPr>
              <a:t>Espaço recreativo</a:t>
            </a:r>
            <a:endParaRPr lang="en-US" altLang="pt-BR" sz="240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2060"/>
                </a:solidFill>
              </a:rPr>
              <a:t>1,50 m</a:t>
            </a:r>
            <a:r>
              <a:rPr lang="pt-BR" altLang="pt-BR" sz="2400" baseline="30000">
                <a:solidFill>
                  <a:srgbClr val="002060"/>
                </a:solidFill>
              </a:rPr>
              <a:t>2</a:t>
            </a:r>
            <a:r>
              <a:rPr lang="pt-BR" altLang="pt-BR" sz="2400">
                <a:solidFill>
                  <a:srgbClr val="002060"/>
                </a:solidFill>
              </a:rPr>
              <a:t> por pessoa.</a:t>
            </a:r>
          </a:p>
        </p:txBody>
      </p:sp>
      <p:pic>
        <p:nvPicPr>
          <p:cNvPr id="72709" name="Picture 9" descr="area_serviç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75" y="2916585"/>
            <a:ext cx="316865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 descr="recreaç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50" y="2916585"/>
            <a:ext cx="3173412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231847"/>
            <a:ext cx="482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Indicadores Mínimos</a:t>
            </a:r>
            <a:r>
              <a:rPr lang="pt-BR" altLang="pt-BR" sz="36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20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9" descr="area_serviç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77009"/>
            <a:ext cx="1990650" cy="189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12" descr="recreaç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025302" cy="192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9512" y="231847"/>
            <a:ext cx="482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Indicadores Mínimos</a:t>
            </a:r>
            <a:r>
              <a:rPr lang="pt-BR" altLang="pt-BR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83568" y="1305341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Pessoas distribuídas na área total por m² -  4m² por pessoa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Dormitório -  2m² </a:t>
            </a:r>
            <a:r>
              <a:rPr lang="pt-BR" dirty="0"/>
              <a:t>por pessoa</a:t>
            </a:r>
          </a:p>
          <a:p>
            <a:endParaRPr lang="pt-BR" dirty="0"/>
          </a:p>
          <a:p>
            <a:r>
              <a:rPr lang="pt-BR" dirty="0" smtClean="0"/>
              <a:t>Refeitório –  1,50m² </a:t>
            </a:r>
            <a:r>
              <a:rPr lang="pt-BR" dirty="0"/>
              <a:t>por pessoa</a:t>
            </a:r>
          </a:p>
          <a:p>
            <a:endParaRPr lang="pt-BR" dirty="0" smtClean="0"/>
          </a:p>
          <a:p>
            <a:r>
              <a:rPr lang="pt-BR" dirty="0" smtClean="0"/>
              <a:t>Lavatório -  01 para 10 pessoas</a:t>
            </a:r>
            <a:endParaRPr lang="pt-BR" dirty="0"/>
          </a:p>
          <a:p>
            <a:r>
              <a:rPr lang="pt-BR" dirty="0"/>
              <a:t> </a:t>
            </a:r>
          </a:p>
          <a:p>
            <a:r>
              <a:rPr lang="pt-BR" dirty="0"/>
              <a:t>Latrina </a:t>
            </a:r>
            <a:r>
              <a:rPr lang="pt-BR" dirty="0" smtClean="0"/>
              <a:t>- </a:t>
            </a:r>
            <a:r>
              <a:rPr lang="pt-BR" dirty="0"/>
              <a:t>01 para </a:t>
            </a:r>
            <a:r>
              <a:rPr lang="pt-BR" dirty="0" smtClean="0"/>
              <a:t>20 </a:t>
            </a:r>
            <a:r>
              <a:rPr lang="pt-BR" dirty="0"/>
              <a:t>pessoas</a:t>
            </a:r>
          </a:p>
          <a:p>
            <a:endParaRPr lang="pt-BR" dirty="0"/>
          </a:p>
          <a:p>
            <a:r>
              <a:rPr lang="pt-BR" dirty="0"/>
              <a:t> </a:t>
            </a:r>
            <a:r>
              <a:rPr lang="pt-BR" dirty="0" smtClean="0"/>
              <a:t>Chuveiro - </a:t>
            </a:r>
            <a:r>
              <a:rPr lang="pt-BR" dirty="0"/>
              <a:t>01 para </a:t>
            </a:r>
            <a:r>
              <a:rPr lang="pt-BR" dirty="0" smtClean="0"/>
              <a:t>25 </a:t>
            </a:r>
            <a:r>
              <a:rPr lang="pt-BR" dirty="0"/>
              <a:t>pessoas</a:t>
            </a:r>
          </a:p>
          <a:p>
            <a:r>
              <a:rPr lang="pt-BR" dirty="0"/>
              <a:t> </a:t>
            </a:r>
          </a:p>
          <a:p>
            <a:r>
              <a:rPr lang="pt-BR" dirty="0" smtClean="0"/>
              <a:t>Tanque - </a:t>
            </a:r>
            <a:r>
              <a:rPr lang="pt-BR" dirty="0"/>
              <a:t>01 para </a:t>
            </a:r>
            <a:r>
              <a:rPr lang="pt-BR" dirty="0" smtClean="0"/>
              <a:t>40 pessoas</a:t>
            </a:r>
          </a:p>
          <a:p>
            <a:endParaRPr lang="pt-BR" dirty="0" smtClean="0"/>
          </a:p>
          <a:p>
            <a:r>
              <a:rPr lang="pt-BR" dirty="0" smtClean="0"/>
              <a:t>Área recreativa - </a:t>
            </a:r>
            <a:r>
              <a:rPr lang="pt-BR" dirty="0"/>
              <a:t>1,50m² por pessoa</a:t>
            </a:r>
          </a:p>
          <a:p>
            <a:endParaRPr lang="pt-BR" dirty="0"/>
          </a:p>
          <a:p>
            <a:r>
              <a:rPr lang="pt-BR" dirty="0" smtClean="0"/>
              <a:t>Setor de triagem - 20</a:t>
            </a:r>
            <a:r>
              <a:rPr lang="pt-BR" dirty="0"/>
              <a:t>m²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8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1"/>
          <p:cNvSpPr txBox="1">
            <a:spLocks noChangeArrowheads="1"/>
          </p:cNvSpPr>
          <p:nvPr/>
        </p:nvSpPr>
        <p:spPr bwMode="auto">
          <a:xfrm>
            <a:off x="323528" y="908720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rgbClr val="0070C0"/>
                </a:solidFill>
              </a:rPr>
              <a:t>Observações:</a:t>
            </a:r>
            <a:endParaRPr lang="pt-BR" altLang="pt-BR" sz="3600" dirty="0">
              <a:solidFill>
                <a:srgbClr val="0070C0"/>
              </a:solidFill>
            </a:endParaRPr>
          </a:p>
        </p:txBody>
      </p:sp>
      <p:sp>
        <p:nvSpPr>
          <p:cNvPr id="73731" name="Rectangle 9"/>
          <p:cNvSpPr>
            <a:spLocks noChangeArrowheads="1"/>
          </p:cNvSpPr>
          <p:nvPr/>
        </p:nvSpPr>
        <p:spPr bwMode="auto">
          <a:xfrm>
            <a:off x="611560" y="1551919"/>
            <a:ext cx="7848600" cy="41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800" dirty="0" smtClean="0">
                <a:solidFill>
                  <a:srgbClr val="002060"/>
                </a:solidFill>
              </a:rPr>
              <a:t> </a:t>
            </a:r>
            <a:r>
              <a:rPr lang="pt-BR" altLang="pt-BR" sz="2800" dirty="0">
                <a:solidFill>
                  <a:srgbClr val="002060"/>
                </a:solidFill>
              </a:rPr>
              <a:t>O não atendimento aos </a:t>
            </a:r>
            <a:r>
              <a:rPr lang="pt-BR" altLang="pt-BR" sz="2800" b="1" dirty="0">
                <a:solidFill>
                  <a:srgbClr val="002060"/>
                </a:solidFill>
              </a:rPr>
              <a:t>Indicadores Mínimos não impede a utilização do espaço </a:t>
            </a:r>
            <a:r>
              <a:rPr lang="pt-BR" altLang="pt-BR" sz="2800" dirty="0">
                <a:solidFill>
                  <a:srgbClr val="002060"/>
                </a:solidFill>
              </a:rPr>
              <a:t>para a instalação do abrigo temporário, caso não haja outro espaço disponível, mas prejudica a qualidade do serviço prestado.</a:t>
            </a:r>
            <a:endParaRPr lang="en-US" altLang="pt-BR" sz="28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pt-BR" altLang="pt-BR" sz="2800" dirty="0">
                <a:solidFill>
                  <a:srgbClr val="002060"/>
                </a:solidFill>
              </a:rPr>
              <a:t> Durante sua avaliação, o inventariante deve </a:t>
            </a:r>
            <a:r>
              <a:rPr lang="pt-BR" altLang="pt-BR" sz="2800" b="1" dirty="0">
                <a:solidFill>
                  <a:srgbClr val="002060"/>
                </a:solidFill>
              </a:rPr>
              <a:t>relacionar sugestões para solução das deficiências</a:t>
            </a:r>
            <a:r>
              <a:rPr lang="pt-BR" altLang="pt-BR" sz="2800" dirty="0">
                <a:solidFill>
                  <a:srgbClr val="002060"/>
                </a:solidFill>
              </a:rPr>
              <a:t> encontradas no local.</a:t>
            </a:r>
            <a:endParaRPr lang="en-US" alt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467544" y="1007517"/>
            <a:ext cx="38164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49263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49263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49263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9263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rgbClr val="0070C0"/>
                </a:solidFill>
              </a:rPr>
              <a:t>Acionamento</a:t>
            </a:r>
            <a:endParaRPr lang="es-MX" altLang="pt-BR" sz="4400" b="1" dirty="0">
              <a:solidFill>
                <a:srgbClr val="0070C0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684213" y="1392238"/>
            <a:ext cx="76327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2060"/>
                </a:solidFill>
              </a:rPr>
              <a:t>	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>
                <a:solidFill>
                  <a:srgbClr val="002060"/>
                </a:solidFill>
              </a:rPr>
              <a:t>	</a:t>
            </a:r>
            <a:r>
              <a:rPr lang="pt-BR" altLang="pt-BR" sz="2400" dirty="0">
                <a:solidFill>
                  <a:srgbClr val="002060"/>
                </a:solidFill>
              </a:rPr>
              <a:t>Primeiro contato, ainda na FASE DE ALERTA, com a </a:t>
            </a:r>
            <a:r>
              <a:rPr lang="pt-BR" altLang="pt-BR" sz="2400" b="1" dirty="0">
                <a:solidFill>
                  <a:srgbClr val="002060"/>
                </a:solidFill>
              </a:rPr>
              <a:t>Equipe de Gerenciamento do Abrigo</a:t>
            </a:r>
            <a:r>
              <a:rPr lang="pt-BR" altLang="pt-BR" sz="2400" dirty="0">
                <a:solidFill>
                  <a:srgbClr val="002060"/>
                </a:solidFill>
              </a:rPr>
              <a:t>, para informá-la da possível necessidade de mobilizar os recursos destinados para o mesmo e proceder a verificação do local que será utilizado.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</a:rPr>
              <a:t>	Tem-se no alerta a </a:t>
            </a:r>
            <a:r>
              <a:rPr lang="pt-BR" altLang="pt-BR" sz="2400" b="1" dirty="0">
                <a:solidFill>
                  <a:srgbClr val="002060"/>
                </a:solidFill>
              </a:rPr>
              <a:t>Situação de Prontidão</a:t>
            </a:r>
            <a:r>
              <a:rPr lang="pt-BR" altLang="pt-BR" sz="2400" dirty="0">
                <a:solidFill>
                  <a:srgbClr val="002060"/>
                </a:solidFill>
              </a:rPr>
              <a:t>: em condição de emprego imediato.</a:t>
            </a:r>
          </a:p>
        </p:txBody>
      </p:sp>
    </p:spTree>
    <p:extLst>
      <p:ext uri="{BB962C8B-B14F-4D97-AF65-F5344CB8AC3E}">
        <p14:creationId xmlns:p14="http://schemas.microsoft.com/office/powerpoint/2010/main" val="2196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666793" y="807324"/>
            <a:ext cx="30082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400" b="1" dirty="0">
                <a:solidFill>
                  <a:srgbClr val="0070C0"/>
                </a:solidFill>
              </a:rPr>
              <a:t>Mobilização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75779" name="Rectangle 10"/>
          <p:cNvSpPr>
            <a:spLocks noChangeArrowheads="1"/>
          </p:cNvSpPr>
          <p:nvPr/>
        </p:nvSpPr>
        <p:spPr bwMode="auto">
          <a:xfrm>
            <a:off x="827088" y="1600200"/>
            <a:ext cx="72009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	</a:t>
            </a:r>
            <a:r>
              <a:rPr lang="pt-BR" altLang="pt-BR" sz="2800" b="1">
                <a:solidFill>
                  <a:srgbClr val="002060"/>
                </a:solidFill>
              </a:rPr>
              <a:t>Conjunto de medidas, NA FASE DE</a:t>
            </a:r>
            <a:r>
              <a:rPr lang="pt-BR" altLang="pt-BR" sz="2800">
                <a:solidFill>
                  <a:srgbClr val="002060"/>
                </a:solidFill>
              </a:rPr>
              <a:t> </a:t>
            </a:r>
            <a:r>
              <a:rPr lang="pt-BR" altLang="pt-BR" sz="2800" b="1">
                <a:solidFill>
                  <a:srgbClr val="002060"/>
                </a:solidFill>
              </a:rPr>
              <a:t>ALARME</a:t>
            </a:r>
            <a:r>
              <a:rPr lang="pt-BR" altLang="pt-BR" sz="2800">
                <a:solidFill>
                  <a:srgbClr val="002060"/>
                </a:solidFill>
              </a:rPr>
              <a:t>, que visam reunir e concentrar, de forma ordenada, os recursos institucionais, humanos, econômicos e materiais para instalação do abrigo temporário.</a:t>
            </a:r>
            <a:r>
              <a:rPr lang="en-US" altLang="pt-BR" sz="280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pt-BR" sz="2800">
                <a:solidFill>
                  <a:srgbClr val="002060"/>
                </a:solidFill>
              </a:rPr>
              <a:t>        Tem-se no alarme o </a:t>
            </a:r>
            <a:r>
              <a:rPr lang="en-US" altLang="pt-BR" sz="2800" b="1">
                <a:solidFill>
                  <a:srgbClr val="002060"/>
                </a:solidFill>
              </a:rPr>
              <a:t>início ordenado das operações</a:t>
            </a:r>
            <a:r>
              <a:rPr lang="en-US" altLang="pt-BR" sz="2800">
                <a:solidFill>
                  <a:srgbClr val="002060"/>
                </a:solidFill>
              </a:rPr>
              <a:t> de socorro/ reposta).</a:t>
            </a:r>
          </a:p>
        </p:txBody>
      </p:sp>
    </p:spTree>
    <p:extLst>
      <p:ext uri="{BB962C8B-B14F-4D97-AF65-F5344CB8AC3E}">
        <p14:creationId xmlns:p14="http://schemas.microsoft.com/office/powerpoint/2010/main" val="23855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7"/>
          <p:cNvSpPr>
            <a:spLocks noGrp="1" noChangeArrowheads="1"/>
          </p:cNvSpPr>
          <p:nvPr>
            <p:ph type="title"/>
          </p:nvPr>
        </p:nvSpPr>
        <p:spPr>
          <a:xfrm>
            <a:off x="504825" y="260648"/>
            <a:ext cx="3886646" cy="92643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Recursos Humanos</a:t>
            </a:r>
          </a:p>
        </p:txBody>
      </p:sp>
      <p:sp>
        <p:nvSpPr>
          <p:cNvPr id="76803" name="Rectangle 16"/>
          <p:cNvSpPr txBox="1">
            <a:spLocks noChangeArrowheads="1"/>
          </p:cNvSpPr>
          <p:nvPr/>
        </p:nvSpPr>
        <p:spPr bwMode="auto">
          <a:xfrm>
            <a:off x="504825" y="1412875"/>
            <a:ext cx="7920038" cy="439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b="1" dirty="0">
                <a:solidFill>
                  <a:srgbClr val="002060"/>
                </a:solidFill>
              </a:rPr>
              <a:t>Equipe de Recepção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 </a:t>
            </a:r>
            <a:r>
              <a:rPr lang="pt-BR" altLang="pt-BR" sz="2000" dirty="0">
                <a:solidFill>
                  <a:srgbClr val="002060"/>
                </a:solidFill>
              </a:rPr>
              <a:t>Recomenda-se que haja neste grupo pessoas responsáveis por:</a:t>
            </a:r>
            <a:endParaRPr lang="pt-BR" altLang="pt-BR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dirty="0" smtClean="0">
                <a:solidFill>
                  <a:srgbClr val="002060"/>
                </a:solidFill>
              </a:rPr>
              <a:t>- </a:t>
            </a:r>
            <a:r>
              <a:rPr lang="pt-BR" altLang="pt-BR" dirty="0">
                <a:solidFill>
                  <a:srgbClr val="002060"/>
                </a:solidFill>
              </a:rPr>
              <a:t>controle da entrada e saída de pessoas do abrigo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dirty="0">
                <a:solidFill>
                  <a:srgbClr val="002060"/>
                </a:solidFill>
              </a:rPr>
              <a:t>-  cadastramento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dirty="0">
                <a:solidFill>
                  <a:srgbClr val="002060"/>
                </a:solidFill>
              </a:rPr>
              <a:t>acautelamento de bens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dirty="0">
                <a:solidFill>
                  <a:srgbClr val="002060"/>
                </a:solidFill>
              </a:rPr>
              <a:t>disposição dos animais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pt-BR" altLang="pt-BR" dirty="0">
                <a:solidFill>
                  <a:srgbClr val="002060"/>
                </a:solidFill>
              </a:rPr>
              <a:t>controle do almoxarifado</a:t>
            </a:r>
          </a:p>
        </p:txBody>
      </p:sp>
    </p:spTree>
    <p:extLst>
      <p:ext uri="{BB962C8B-B14F-4D97-AF65-F5344CB8AC3E}">
        <p14:creationId xmlns:p14="http://schemas.microsoft.com/office/powerpoint/2010/main" val="3994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0"/>
          <p:cNvSpPr>
            <a:spLocks noChangeArrowheads="1"/>
          </p:cNvSpPr>
          <p:nvPr/>
        </p:nvSpPr>
        <p:spPr bwMode="auto">
          <a:xfrm>
            <a:off x="1127127" y="1455713"/>
            <a:ext cx="3287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800" b="1">
                <a:solidFill>
                  <a:srgbClr val="002060"/>
                </a:solidFill>
              </a:rPr>
              <a:t>Equipe de Saúde</a:t>
            </a:r>
            <a:r>
              <a:rPr lang="en-US" altLang="pt-BR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7828" name="Text Box 19"/>
          <p:cNvSpPr txBox="1">
            <a:spLocks noChangeArrowheads="1"/>
          </p:cNvSpPr>
          <p:nvPr/>
        </p:nvSpPr>
        <p:spPr bwMode="auto">
          <a:xfrm>
            <a:off x="885827" y="2038326"/>
            <a:ext cx="3529012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8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Assistentes</a:t>
            </a: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sociais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Dentistas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Enfermeiros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Médicos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Nutricionistas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Psicólogos</a:t>
            </a:r>
            <a:endParaRPr lang="en-US" altLang="pt-BR" sz="26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pt-BR" sz="2600" dirty="0">
                <a:solidFill>
                  <a:srgbClr val="002060"/>
                </a:solidFill>
              </a:rPr>
              <a:t> </a:t>
            </a:r>
            <a:r>
              <a:rPr lang="en-US" altLang="pt-BR" sz="2600" dirty="0" err="1">
                <a:solidFill>
                  <a:srgbClr val="002060"/>
                </a:solidFill>
              </a:rPr>
              <a:t>Sanitaristas</a:t>
            </a:r>
            <a:endParaRPr lang="en-US" altLang="pt-BR" sz="2600" dirty="0">
              <a:solidFill>
                <a:srgbClr val="002060"/>
              </a:solidFill>
            </a:endParaRPr>
          </a:p>
        </p:txBody>
      </p:sp>
      <p:pic>
        <p:nvPicPr>
          <p:cNvPr id="77829" name="Picture 20" descr="profissinais_de_sau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46" y="2065312"/>
            <a:ext cx="3949202" cy="403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>
          <a:xfrm>
            <a:off x="504825" y="260648"/>
            <a:ext cx="3886646" cy="92643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27856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lide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80728"/>
            <a:ext cx="7920038" cy="5033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10"/>
          <p:cNvSpPr>
            <a:spLocks noChangeArrowheads="1"/>
          </p:cNvSpPr>
          <p:nvPr/>
        </p:nvSpPr>
        <p:spPr bwMode="auto">
          <a:xfrm>
            <a:off x="900113" y="1557338"/>
            <a:ext cx="414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800" b="1">
                <a:solidFill>
                  <a:srgbClr val="002060"/>
                </a:solidFill>
              </a:rPr>
              <a:t> Atenção psicossocial</a:t>
            </a:r>
            <a:r>
              <a:rPr lang="en-US" altLang="pt-BR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8852" name="Rectangle 7"/>
          <p:cNvSpPr>
            <a:spLocks noChangeArrowheads="1"/>
          </p:cNvSpPr>
          <p:nvPr/>
        </p:nvSpPr>
        <p:spPr bwMode="auto">
          <a:xfrm>
            <a:off x="741363" y="2349500"/>
            <a:ext cx="44640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143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143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- Assistentes sociais</a:t>
            </a:r>
          </a:p>
          <a:p>
            <a:pPr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- Psicólogos</a:t>
            </a:r>
          </a:p>
          <a:p>
            <a:pPr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- Voluntários para o apoio psicossocial</a:t>
            </a:r>
          </a:p>
        </p:txBody>
      </p:sp>
      <p:pic>
        <p:nvPicPr>
          <p:cNvPr id="78853" name="Picture 12" descr="psicossoci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78385"/>
            <a:ext cx="3366023" cy="357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7"/>
          <p:cNvSpPr>
            <a:spLocks noGrp="1" noChangeArrowheads="1"/>
          </p:cNvSpPr>
          <p:nvPr>
            <p:ph type="title"/>
          </p:nvPr>
        </p:nvSpPr>
        <p:spPr>
          <a:xfrm>
            <a:off x="504825" y="260648"/>
            <a:ext cx="3886646" cy="92643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600" b="1" dirty="0" smtClean="0">
                <a:solidFill>
                  <a:srgbClr val="0070C0"/>
                </a:solidFill>
              </a:rPr>
              <a:t>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20769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760"/>
            <a:ext cx="8280400" cy="5184428"/>
          </a:xfrm>
        </p:spPr>
        <p:txBody>
          <a:bodyPr/>
          <a:lstStyle/>
          <a:p>
            <a:pPr marL="174625" indent="369888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rgbClr val="FF6600"/>
                </a:solidFill>
              </a:rPr>
              <a:t>Para transformar o que temos...</a:t>
            </a:r>
            <a:r>
              <a:rPr lang="pt-BR" altLang="pt-BR" sz="2800" b="1" dirty="0" smtClean="0">
                <a:solidFill>
                  <a:srgbClr val="FF6600"/>
                </a:solidFill>
              </a:rPr>
              <a:t> </a:t>
            </a:r>
          </a:p>
          <a:p>
            <a:pPr marL="174625" indent="369888">
              <a:lnSpc>
                <a:spcPct val="90000"/>
              </a:lnSpc>
              <a:buFontTx/>
              <a:buNone/>
            </a:pPr>
            <a:r>
              <a:rPr lang="pt-BR" altLang="pt-BR" sz="2800" dirty="0" smtClean="0"/>
              <a:t>                                </a:t>
            </a:r>
            <a:r>
              <a:rPr lang="pt-BR" altLang="pt-BR" sz="2800" dirty="0" smtClean="0">
                <a:solidFill>
                  <a:srgbClr val="003366"/>
                </a:solidFill>
              </a:rPr>
              <a:t>... no país que queremos</a:t>
            </a:r>
          </a:p>
          <a:p>
            <a:pPr marL="174625" indent="369888">
              <a:lnSpc>
                <a:spcPct val="9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3366"/>
                </a:solidFill>
              </a:rPr>
              <a:t>Cada um,</a:t>
            </a:r>
          </a:p>
          <a:p>
            <a:pPr marL="174625" indent="369888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3366"/>
                </a:solidFill>
              </a:rPr>
              <a:t>como cidadão consciente e participativo;</a:t>
            </a:r>
          </a:p>
          <a:p>
            <a:pPr marL="174625" indent="369888">
              <a:lnSpc>
                <a:spcPct val="90000"/>
              </a:lnSpc>
            </a:pPr>
            <a:r>
              <a:rPr lang="pt-BR" altLang="pt-BR" sz="2800" dirty="0" smtClean="0">
                <a:solidFill>
                  <a:srgbClr val="003366"/>
                </a:solidFill>
              </a:rPr>
              <a:t>como Defesa Civil atuante e responsável;</a:t>
            </a:r>
          </a:p>
          <a:p>
            <a:pPr marL="174625" indent="369888">
              <a:lnSpc>
                <a:spcPct val="90000"/>
              </a:lnSpc>
              <a:buFontTx/>
              <a:buNone/>
            </a:pPr>
            <a:r>
              <a:rPr lang="pt-BR" altLang="pt-BR" sz="2800" b="1" dirty="0" smtClean="0">
                <a:solidFill>
                  <a:srgbClr val="003366"/>
                </a:solidFill>
              </a:rPr>
              <a:t>                            ...pode fazer alguma coisa.</a:t>
            </a:r>
          </a:p>
          <a:p>
            <a:pPr marL="174625" indent="369888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rgbClr val="FF6600"/>
                </a:solidFill>
              </a:rPr>
              <a:t>O desafio...</a:t>
            </a:r>
          </a:p>
          <a:p>
            <a:pPr marL="174625" indent="369888"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800" dirty="0" smtClean="0">
                <a:solidFill>
                  <a:srgbClr val="003366"/>
                </a:solidFill>
              </a:rPr>
              <a:t>Consolidar a </a:t>
            </a:r>
            <a:r>
              <a:rPr lang="pt-BR" altLang="pt-BR" sz="2800" b="1" dirty="0" smtClean="0">
                <a:solidFill>
                  <a:srgbClr val="003366"/>
                </a:solidFill>
              </a:rPr>
              <a:t>vocação transformadora</a:t>
            </a:r>
            <a:r>
              <a:rPr lang="pt-BR" altLang="pt-BR" sz="2800" dirty="0" smtClean="0">
                <a:solidFill>
                  <a:srgbClr val="003366"/>
                </a:solidFill>
              </a:rPr>
              <a:t> do </a:t>
            </a:r>
            <a:r>
              <a:rPr lang="pt-BR" altLang="pt-BR" sz="2800" b="1" dirty="0" smtClean="0">
                <a:solidFill>
                  <a:srgbClr val="003366"/>
                </a:solidFill>
              </a:rPr>
              <a:t>voluntariado</a:t>
            </a:r>
            <a:r>
              <a:rPr lang="pt-BR" altLang="pt-BR" sz="2800" dirty="0" smtClean="0">
                <a:solidFill>
                  <a:srgbClr val="003366"/>
                </a:solidFill>
              </a:rPr>
              <a:t> em ação a nível comunitário na busca de soluções para problemas locais, por meio da </a:t>
            </a:r>
            <a:r>
              <a:rPr lang="pt-BR" altLang="pt-BR" sz="2800" b="1" dirty="0" smtClean="0">
                <a:solidFill>
                  <a:srgbClr val="003366"/>
                </a:solidFill>
              </a:rPr>
              <a:t>mobilização e atuação das </a:t>
            </a:r>
            <a:r>
              <a:rPr lang="pt-BR" altLang="pt-BR" sz="2800" b="1" dirty="0" err="1" smtClean="0">
                <a:solidFill>
                  <a:srgbClr val="003366"/>
                </a:solidFill>
              </a:rPr>
              <a:t>COMDECs</a:t>
            </a:r>
            <a:r>
              <a:rPr lang="pt-BR" altLang="pt-BR" sz="2800" b="1" dirty="0" smtClean="0">
                <a:solidFill>
                  <a:srgbClr val="003366"/>
                </a:solidFill>
              </a:rPr>
              <a:t> e </a:t>
            </a:r>
            <a:r>
              <a:rPr lang="pt-BR" altLang="pt-BR" sz="2800" b="1" dirty="0" err="1" smtClean="0">
                <a:solidFill>
                  <a:srgbClr val="003366"/>
                </a:solidFill>
              </a:rPr>
              <a:t>NUDECs</a:t>
            </a:r>
            <a:r>
              <a:rPr lang="pt-BR" altLang="pt-BR" sz="2800" b="1" dirty="0" smtClean="0">
                <a:solidFill>
                  <a:srgbClr val="003366"/>
                </a:solidFill>
              </a:rPr>
              <a:t>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463800" y="3521075"/>
            <a:ext cx="534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92206" y="260647"/>
            <a:ext cx="452381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</a:rPr>
              <a:t>A Realidade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Social</a:t>
            </a:r>
          </a:p>
          <a:p>
            <a:pPr algn="r" eaLnBrk="1" hangingPunct="1">
              <a:buFontTx/>
              <a:buNone/>
            </a:pPr>
            <a:r>
              <a:rPr lang="pt-BR" altLang="pt-BR" sz="2400" b="1" dirty="0" smtClean="0">
                <a:solidFill>
                  <a:srgbClr val="FF0000"/>
                </a:solidFill>
              </a:rPr>
              <a:t>e </a:t>
            </a:r>
            <a:r>
              <a:rPr lang="pt-BR" altLang="pt-BR" sz="2400" b="1" dirty="0">
                <a:solidFill>
                  <a:srgbClr val="FF0000"/>
                </a:solidFill>
              </a:rPr>
              <a:t>o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Voluntariado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4680198" cy="1143000"/>
          </a:xfrm>
        </p:spPr>
        <p:txBody>
          <a:bodyPr/>
          <a:lstStyle/>
          <a:p>
            <a:r>
              <a:rPr lang="pt-BR" altLang="pt-BR" sz="2800" b="1" dirty="0" smtClean="0">
                <a:solidFill>
                  <a:srgbClr val="FF0000"/>
                </a:solidFill>
              </a:rPr>
              <a:t>A Realidade Social e o Voluntariado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2800" b="1" smtClean="0">
                <a:solidFill>
                  <a:srgbClr val="003366"/>
                </a:solidFill>
              </a:rPr>
              <a:t>A dimensão dos problemas, a complexidade e a variedade das demandas locais superaram largamente a capacidade de resolução do poder público. </a:t>
            </a:r>
          </a:p>
          <a:p>
            <a:pPr algn="just">
              <a:lnSpc>
                <a:spcPct val="90000"/>
              </a:lnSpc>
            </a:pPr>
            <a:endParaRPr lang="pt-BR" altLang="pt-BR" sz="2800" b="1" smtClean="0">
              <a:solidFill>
                <a:srgbClr val="003366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2800" b="1" smtClean="0">
                <a:solidFill>
                  <a:srgbClr val="003366"/>
                </a:solidFill>
              </a:rPr>
              <a:t>Os problemas que afligem o seu município ou a sua comunidade mesmo que tenham origens externas só encontram  solução adequada com a participação local (voluntariado).</a:t>
            </a:r>
          </a:p>
          <a:p>
            <a:pPr algn="just">
              <a:lnSpc>
                <a:spcPct val="90000"/>
              </a:lnSpc>
            </a:pPr>
            <a:endParaRPr lang="pt-BR" altLang="pt-BR" sz="2800" b="1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pt-BR" altLang="pt-BR" sz="280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4427984" cy="935633"/>
          </a:xfrm>
        </p:spPr>
        <p:txBody>
          <a:bodyPr>
            <a:noAutofit/>
          </a:bodyPr>
          <a:lstStyle/>
          <a:p>
            <a:r>
              <a:rPr lang="pt-BR" altLang="pt-BR" sz="2800" b="1" dirty="0" smtClean="0">
                <a:solidFill>
                  <a:srgbClr val="FF0000"/>
                </a:solidFill>
              </a:rPr>
              <a:t>A Realidade Social e o Voluntariado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8353425" cy="5876925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altLang="pt-BR" sz="2400" b="1" dirty="0" smtClean="0">
                <a:solidFill>
                  <a:srgbClr val="FF6600"/>
                </a:solidFill>
              </a:rPr>
              <a:t>Acreditamos...</a:t>
            </a:r>
          </a:p>
          <a:p>
            <a:pPr algn="ctr">
              <a:buFontTx/>
              <a:buNone/>
            </a:pPr>
            <a:r>
              <a:rPr lang="pt-BR" altLang="pt-BR" sz="2400" b="1" dirty="0" smtClean="0">
                <a:solidFill>
                  <a:srgbClr val="003366"/>
                </a:solidFill>
              </a:rPr>
              <a:t>   A COMDEC que se envolve com a comunidade e seus problemas através do voluntariado, e </a:t>
            </a:r>
            <a:r>
              <a:rPr lang="pt-BR" altLang="pt-BR" sz="2400" b="1" dirty="0" err="1" smtClean="0">
                <a:solidFill>
                  <a:srgbClr val="003366"/>
                </a:solidFill>
              </a:rPr>
              <a:t>apóia</a:t>
            </a:r>
            <a:r>
              <a:rPr lang="pt-BR" altLang="pt-BR" sz="2400" b="1" dirty="0" smtClean="0">
                <a:solidFill>
                  <a:srgbClr val="003366"/>
                </a:solidFill>
              </a:rPr>
              <a:t> suas ações em conjunto com a implantação das </a:t>
            </a:r>
            <a:r>
              <a:rPr lang="pt-BR" altLang="pt-BR" sz="2400" b="1" dirty="0" err="1" smtClean="0">
                <a:solidFill>
                  <a:srgbClr val="003366"/>
                </a:solidFill>
              </a:rPr>
              <a:t>NUDECs</a:t>
            </a:r>
            <a:r>
              <a:rPr lang="pt-BR" altLang="pt-BR" sz="2400" b="1" dirty="0" smtClean="0">
                <a:solidFill>
                  <a:srgbClr val="003366"/>
                </a:solidFill>
              </a:rPr>
              <a:t>, tem possibilidade de introduzir e exercer com mais compromisso, consciência e eficiência a sua missão.</a:t>
            </a:r>
          </a:p>
          <a:p>
            <a:pPr algn="ctr">
              <a:buFontTx/>
              <a:buNone/>
            </a:pPr>
            <a:endParaRPr lang="pt-BR" altLang="pt-BR" sz="2400" b="1" i="1" dirty="0" smtClean="0">
              <a:solidFill>
                <a:srgbClr val="FF6600"/>
              </a:solidFill>
            </a:endParaRPr>
          </a:p>
          <a:p>
            <a:pPr>
              <a:buFontTx/>
              <a:buNone/>
            </a:pPr>
            <a:r>
              <a:rPr lang="pt-BR" altLang="pt-BR" sz="2400" b="1" i="1" dirty="0" smtClean="0">
                <a:solidFill>
                  <a:srgbClr val="FF6600"/>
                </a:solidFill>
              </a:rPr>
              <a:t>    Não há política social que vigore </a:t>
            </a:r>
          </a:p>
          <a:p>
            <a:pPr>
              <a:buFontTx/>
              <a:buNone/>
            </a:pPr>
            <a:r>
              <a:rPr lang="pt-BR" altLang="pt-BR" sz="2400" b="1" i="1" dirty="0" smtClean="0">
                <a:solidFill>
                  <a:srgbClr val="FF6600"/>
                </a:solidFill>
              </a:rPr>
              <a:t>    sem um engajado movimento </a:t>
            </a:r>
          </a:p>
          <a:p>
            <a:pPr>
              <a:buFontTx/>
              <a:buNone/>
            </a:pPr>
            <a:r>
              <a:rPr lang="pt-BR" altLang="pt-BR" sz="2400" b="1" i="1" dirty="0" smtClean="0">
                <a:solidFill>
                  <a:srgbClr val="FF6600"/>
                </a:solidFill>
              </a:rPr>
              <a:t>         de toda a sociedade.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6804025" y="4292600"/>
            <a:ext cx="1692275" cy="1728788"/>
          </a:xfrm>
          <a:prstGeom prst="curvedLeftArrow">
            <a:avLst>
              <a:gd name="adj1" fmla="val 25052"/>
              <a:gd name="adj2" fmla="val 44254"/>
              <a:gd name="adj3" fmla="val 64190"/>
            </a:avLst>
          </a:prstGeom>
          <a:solidFill>
            <a:srgbClr val="FF0000"/>
          </a:solidFill>
          <a:ln w="9525">
            <a:solidFill>
              <a:srgbClr val="BE2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VC-09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48" name="AutoShape 7"/>
          <p:cNvSpPr>
            <a:spLocks noChangeArrowheads="1"/>
          </p:cNvSpPr>
          <p:nvPr/>
        </p:nvSpPr>
        <p:spPr bwMode="auto">
          <a:xfrm rot="-5400000">
            <a:off x="4140200" y="1701801"/>
            <a:ext cx="720725" cy="431800"/>
          </a:xfrm>
          <a:prstGeom prst="leftRightArrow">
            <a:avLst>
              <a:gd name="adj1" fmla="val 50000"/>
              <a:gd name="adj2" fmla="val 3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49" name="AutoShape 8"/>
          <p:cNvSpPr>
            <a:spLocks noChangeArrowheads="1"/>
          </p:cNvSpPr>
          <p:nvPr/>
        </p:nvSpPr>
        <p:spPr bwMode="auto">
          <a:xfrm>
            <a:off x="395288" y="476250"/>
            <a:ext cx="2422525" cy="106362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PERCEPÇÃO</a:t>
            </a:r>
            <a:r>
              <a:rPr lang="pt-BR" altLang="pt-BR" sz="1000" b="1">
                <a:solidFill>
                  <a:srgbClr val="000000"/>
                </a:solidFill>
              </a:rPr>
              <a:t> </a:t>
            </a:r>
            <a:r>
              <a:rPr lang="pt-BR" altLang="pt-BR" sz="1200" b="1">
                <a:solidFill>
                  <a:srgbClr val="000000"/>
                </a:solidFill>
              </a:rPr>
              <a:t>DO RISCO</a:t>
            </a:r>
          </a:p>
        </p:txBody>
      </p:sp>
      <p:sp>
        <p:nvSpPr>
          <p:cNvPr id="82950" name="AutoShape 9"/>
          <p:cNvSpPr>
            <a:spLocks noChangeArrowheads="1"/>
          </p:cNvSpPr>
          <p:nvPr/>
        </p:nvSpPr>
        <p:spPr bwMode="auto">
          <a:xfrm>
            <a:off x="395288" y="1844675"/>
            <a:ext cx="2592387" cy="1081088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CONSCIÊNCIA DO RISCO</a:t>
            </a:r>
          </a:p>
        </p:txBody>
      </p:sp>
      <p:sp>
        <p:nvSpPr>
          <p:cNvPr id="82951" name="AutoShape 10"/>
          <p:cNvSpPr>
            <a:spLocks noChangeArrowheads="1"/>
          </p:cNvSpPr>
          <p:nvPr/>
        </p:nvSpPr>
        <p:spPr bwMode="auto">
          <a:xfrm>
            <a:off x="323850" y="3213100"/>
            <a:ext cx="2808288" cy="1223963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RESPONSABILIDADE PELA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 PRÓPRIA SEGURANÇA 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SEUS FAMILIARES</a:t>
            </a:r>
          </a:p>
        </p:txBody>
      </p:sp>
      <p:sp>
        <p:nvSpPr>
          <p:cNvPr id="82952" name="AutoShape 11"/>
          <p:cNvSpPr>
            <a:spLocks noChangeArrowheads="1"/>
          </p:cNvSpPr>
          <p:nvPr/>
        </p:nvSpPr>
        <p:spPr bwMode="auto">
          <a:xfrm>
            <a:off x="395288" y="5013325"/>
            <a:ext cx="2663825" cy="12954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VERIFICA ONDE ESTÁ O RISCO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 PARA SUA SEGURANÇA E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SEUS  FAMILIARES</a:t>
            </a:r>
          </a:p>
        </p:txBody>
      </p:sp>
      <p:sp>
        <p:nvSpPr>
          <p:cNvPr id="82953" name="AutoShape 12"/>
          <p:cNvSpPr>
            <a:spLocks noChangeArrowheads="1"/>
          </p:cNvSpPr>
          <p:nvPr/>
        </p:nvSpPr>
        <p:spPr bwMode="auto">
          <a:xfrm>
            <a:off x="3276600" y="404813"/>
            <a:ext cx="2374900" cy="112395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OPORTUNIZAR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CONHECIMENTO</a:t>
            </a:r>
          </a:p>
        </p:txBody>
      </p:sp>
      <p:sp>
        <p:nvSpPr>
          <p:cNvPr id="82954" name="AutoShape 13"/>
          <p:cNvSpPr>
            <a:spLocks noChangeArrowheads="1"/>
          </p:cNvSpPr>
          <p:nvPr/>
        </p:nvSpPr>
        <p:spPr bwMode="auto">
          <a:xfrm>
            <a:off x="6156325" y="404813"/>
            <a:ext cx="2520950" cy="1079500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CEPDECs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 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COMPDECs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b="1">
              <a:solidFill>
                <a:srgbClr val="000000"/>
              </a:solidFill>
            </a:endParaRPr>
          </a:p>
        </p:txBody>
      </p:sp>
      <p:sp>
        <p:nvSpPr>
          <p:cNvPr id="82955" name="AutoShape 14"/>
          <p:cNvSpPr>
            <a:spLocks noChangeArrowheads="1"/>
          </p:cNvSpPr>
          <p:nvPr/>
        </p:nvSpPr>
        <p:spPr bwMode="auto">
          <a:xfrm>
            <a:off x="6227763" y="1773238"/>
            <a:ext cx="2382837" cy="8540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NÚCLEOS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COMUNITÁRIOS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DEFESA CIVIL</a:t>
            </a:r>
          </a:p>
        </p:txBody>
      </p:sp>
      <p:sp>
        <p:nvSpPr>
          <p:cNvPr id="82956" name="AutoShape 15"/>
          <p:cNvSpPr>
            <a:spLocks noChangeArrowheads="1"/>
          </p:cNvSpPr>
          <p:nvPr/>
        </p:nvSpPr>
        <p:spPr bwMode="auto">
          <a:xfrm>
            <a:off x="6084888" y="2819400"/>
            <a:ext cx="2590800" cy="85407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9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PODER PÚBLICO,ONGS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SINDICATOS, ASSOCIAÇÕES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IGREJA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200" b="1">
              <a:solidFill>
                <a:srgbClr val="000000"/>
              </a:solidFill>
            </a:endParaRPr>
          </a:p>
        </p:txBody>
      </p:sp>
      <p:sp>
        <p:nvSpPr>
          <p:cNvPr id="82957" name="AutoShape 16"/>
          <p:cNvSpPr>
            <a:spLocks noChangeArrowheads="1"/>
          </p:cNvSpPr>
          <p:nvPr/>
        </p:nvSpPr>
        <p:spPr bwMode="auto">
          <a:xfrm>
            <a:off x="6300788" y="5157788"/>
            <a:ext cx="2374900" cy="1152525"/>
          </a:xfrm>
          <a:prstGeom prst="cube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DIVIDE A SUA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PREOCUPAÇÃO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0000"/>
                </a:solidFill>
              </a:rPr>
              <a:t> COM VIZINHO</a:t>
            </a:r>
          </a:p>
        </p:txBody>
      </p:sp>
      <p:sp>
        <p:nvSpPr>
          <p:cNvPr id="82958" name="AutoShape 17"/>
          <p:cNvSpPr>
            <a:spLocks noChangeArrowheads="1"/>
          </p:cNvSpPr>
          <p:nvPr/>
        </p:nvSpPr>
        <p:spPr bwMode="auto">
          <a:xfrm>
            <a:off x="3348038" y="5157788"/>
            <a:ext cx="2736850" cy="1223962"/>
          </a:xfrm>
          <a:prstGeom prst="cube">
            <a:avLst>
              <a:gd name="adj" fmla="val 2508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LEVANTA E MAPEIA 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ÁREAS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DE RISCO AO REDOR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 DA SUA CASA</a:t>
            </a:r>
          </a:p>
        </p:txBody>
      </p:sp>
      <p:sp>
        <p:nvSpPr>
          <p:cNvPr id="82959" name="AutoShape 18"/>
          <p:cNvSpPr>
            <a:spLocks noChangeArrowheads="1"/>
          </p:cNvSpPr>
          <p:nvPr/>
        </p:nvSpPr>
        <p:spPr bwMode="auto">
          <a:xfrm>
            <a:off x="6227763" y="4005263"/>
            <a:ext cx="2447925" cy="1008062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MOBILIZAÇÃO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0000"/>
                </a:solidFill>
              </a:rPr>
              <a:t>COMUNITÁRIA</a:t>
            </a:r>
          </a:p>
        </p:txBody>
      </p:sp>
      <p:sp>
        <p:nvSpPr>
          <p:cNvPr id="82960" name="AutoShape 19"/>
          <p:cNvSpPr>
            <a:spLocks noChangeArrowheads="1"/>
          </p:cNvSpPr>
          <p:nvPr/>
        </p:nvSpPr>
        <p:spPr bwMode="auto">
          <a:xfrm>
            <a:off x="5943600" y="5562600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61" name="AutoShape 20"/>
          <p:cNvSpPr>
            <a:spLocks noChangeArrowheads="1"/>
          </p:cNvSpPr>
          <p:nvPr/>
        </p:nvSpPr>
        <p:spPr bwMode="auto">
          <a:xfrm>
            <a:off x="3059113" y="5589588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62" name="AutoShape 21"/>
          <p:cNvSpPr>
            <a:spLocks noChangeArrowheads="1"/>
          </p:cNvSpPr>
          <p:nvPr/>
        </p:nvSpPr>
        <p:spPr bwMode="auto">
          <a:xfrm>
            <a:off x="3276600" y="2349500"/>
            <a:ext cx="2590800" cy="2087563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MUDANÇA CULTURAL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0000"/>
                </a:solidFill>
              </a:rPr>
              <a:t> E COMPORTAMENTAL</a:t>
            </a:r>
          </a:p>
        </p:txBody>
      </p:sp>
      <p:sp>
        <p:nvSpPr>
          <p:cNvPr id="82963" name="AutoShape 22"/>
          <p:cNvSpPr>
            <a:spLocks noChangeArrowheads="1"/>
          </p:cNvSpPr>
          <p:nvPr/>
        </p:nvSpPr>
        <p:spPr bwMode="auto">
          <a:xfrm rot="5400000">
            <a:off x="1981200" y="1752600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64" name="AutoShape 23"/>
          <p:cNvSpPr>
            <a:spLocks noChangeArrowheads="1"/>
          </p:cNvSpPr>
          <p:nvPr/>
        </p:nvSpPr>
        <p:spPr bwMode="auto">
          <a:xfrm rot="5400000">
            <a:off x="1981200" y="3138488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i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5" name="AutoShape 24"/>
          <p:cNvSpPr>
            <a:spLocks noChangeArrowheads="1"/>
          </p:cNvSpPr>
          <p:nvPr/>
        </p:nvSpPr>
        <p:spPr bwMode="auto">
          <a:xfrm rot="5400000">
            <a:off x="1981200" y="4867275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66" name="AutoShape 25"/>
          <p:cNvSpPr>
            <a:spLocks noChangeArrowheads="1"/>
          </p:cNvSpPr>
          <p:nvPr/>
        </p:nvSpPr>
        <p:spPr bwMode="auto">
          <a:xfrm rot="-5400000">
            <a:off x="7165975" y="5154613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i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7" name="AutoShape 26"/>
          <p:cNvSpPr>
            <a:spLocks noChangeArrowheads="1"/>
          </p:cNvSpPr>
          <p:nvPr/>
        </p:nvSpPr>
        <p:spPr bwMode="auto">
          <a:xfrm rot="-5400000">
            <a:off x="7169150" y="3803650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i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8" name="AutoShape 27"/>
          <p:cNvSpPr>
            <a:spLocks noChangeArrowheads="1"/>
          </p:cNvSpPr>
          <p:nvPr/>
        </p:nvSpPr>
        <p:spPr bwMode="auto">
          <a:xfrm rot="-5400000">
            <a:off x="7169150" y="2736850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i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69" name="AutoShape 28"/>
          <p:cNvSpPr>
            <a:spLocks noChangeArrowheads="1"/>
          </p:cNvSpPr>
          <p:nvPr/>
        </p:nvSpPr>
        <p:spPr bwMode="auto">
          <a:xfrm rot="-5400000">
            <a:off x="7169150" y="1670050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400" i="1" baseline="-25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970" name="AutoShape 29"/>
          <p:cNvSpPr>
            <a:spLocks noChangeArrowheads="1"/>
          </p:cNvSpPr>
          <p:nvPr/>
        </p:nvSpPr>
        <p:spPr bwMode="auto">
          <a:xfrm rot="10800000">
            <a:off x="5724525" y="981075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  <p:sp>
        <p:nvSpPr>
          <p:cNvPr id="82971" name="AutoShape 30"/>
          <p:cNvSpPr>
            <a:spLocks noChangeArrowheads="1"/>
          </p:cNvSpPr>
          <p:nvPr/>
        </p:nvSpPr>
        <p:spPr bwMode="auto">
          <a:xfrm rot="10800000">
            <a:off x="2843213" y="981075"/>
            <a:ext cx="254000" cy="114300"/>
          </a:xfrm>
          <a:prstGeom prst="rightArrow">
            <a:avLst>
              <a:gd name="adj1" fmla="val 50000"/>
              <a:gd name="adj2" fmla="val 5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1"/>
          <p:cNvSpPr>
            <a:spLocks noChangeArrowheads="1"/>
          </p:cNvSpPr>
          <p:nvPr/>
        </p:nvSpPr>
        <p:spPr bwMode="auto">
          <a:xfrm>
            <a:off x="467544" y="404664"/>
            <a:ext cx="4356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Recursos Humanos</a:t>
            </a:r>
            <a:r>
              <a:rPr lang="en-US" altLang="pt-BR" b="1" dirty="0" smtClean="0">
                <a:solidFill>
                  <a:srgbClr val="0070C0"/>
                </a:solidFill>
              </a:rPr>
              <a:t> </a:t>
            </a:r>
            <a:endParaRPr lang="en-US" altLang="pt-BR" b="1" dirty="0">
              <a:solidFill>
                <a:srgbClr val="0070C0"/>
              </a:solidFill>
            </a:endParaRPr>
          </a:p>
        </p:txBody>
      </p:sp>
      <p:sp>
        <p:nvSpPr>
          <p:cNvPr id="83971" name="Rectangle 14"/>
          <p:cNvSpPr>
            <a:spLocks noChangeArrowheads="1"/>
          </p:cNvSpPr>
          <p:nvPr/>
        </p:nvSpPr>
        <p:spPr bwMode="auto">
          <a:xfrm>
            <a:off x="971550" y="1679575"/>
            <a:ext cx="7561263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2060"/>
                </a:solidFill>
              </a:rPr>
              <a:t>              </a:t>
            </a:r>
            <a:r>
              <a:rPr lang="pt-BR" altLang="pt-BR" sz="2800" b="1">
                <a:solidFill>
                  <a:srgbClr val="002060"/>
                </a:solidFill>
              </a:rPr>
              <a:t>Quem é o agente para o apoio psicossocial? </a:t>
            </a:r>
            <a:endParaRPr lang="en-US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Pode ser um voluntário, devidamente capacitado, para atuar em situações de desastres, prestando apoio social e psicológico às comunidades desabrigadas.</a:t>
            </a:r>
          </a:p>
        </p:txBody>
      </p:sp>
    </p:spTree>
    <p:extLst>
      <p:ext uri="{BB962C8B-B14F-4D97-AF65-F5344CB8AC3E}">
        <p14:creationId xmlns:p14="http://schemas.microsoft.com/office/powerpoint/2010/main" val="33315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10"/>
          <p:cNvSpPr>
            <a:spLocks noChangeArrowheads="1"/>
          </p:cNvSpPr>
          <p:nvPr/>
        </p:nvSpPr>
        <p:spPr bwMode="auto">
          <a:xfrm>
            <a:off x="1023938" y="1557338"/>
            <a:ext cx="424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2800" b="1">
                <a:solidFill>
                  <a:srgbClr val="002060"/>
                </a:solidFill>
              </a:rPr>
              <a:t> Vigilância / segurança</a:t>
            </a:r>
            <a:r>
              <a:rPr lang="en-US" altLang="pt-BR" sz="28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4996" name="Rectangle 14"/>
          <p:cNvSpPr>
            <a:spLocks noChangeArrowheads="1"/>
          </p:cNvSpPr>
          <p:nvPr/>
        </p:nvSpPr>
        <p:spPr bwMode="auto">
          <a:xfrm>
            <a:off x="1187450" y="2781300"/>
            <a:ext cx="40322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 - Guarda municipal</a:t>
            </a:r>
          </a:p>
          <a:p>
            <a:pPr eaLnBrk="1" hangingPunct="1">
              <a:spcBef>
                <a:spcPct val="0"/>
              </a:spcBef>
            </a:pPr>
            <a:endParaRPr lang="en-US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-  Policiais militares</a:t>
            </a:r>
          </a:p>
          <a:p>
            <a:pPr eaLnBrk="1" hangingPunct="1">
              <a:spcBef>
                <a:spcPct val="0"/>
              </a:spcBef>
            </a:pPr>
            <a:endParaRPr lang="pt-BR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2060"/>
                </a:solidFill>
              </a:rPr>
              <a:t>-  </a:t>
            </a:r>
            <a:r>
              <a:rPr lang="pt-BR" altLang="pt-BR" sz="2800" i="1">
                <a:solidFill>
                  <a:srgbClr val="002060"/>
                </a:solidFill>
              </a:rPr>
              <a:t>Voluntários</a:t>
            </a:r>
            <a:r>
              <a:rPr lang="en-US" altLang="pt-BR" sz="280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4997" name="Picture 15" descr="vigilan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28130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67544" y="404664"/>
            <a:ext cx="43566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</a:rPr>
              <a:t>Recursos Humanos</a:t>
            </a:r>
            <a:r>
              <a:rPr lang="en-US" altLang="pt-BR" b="1" dirty="0" smtClean="0">
                <a:solidFill>
                  <a:srgbClr val="0070C0"/>
                </a:solidFill>
              </a:rPr>
              <a:t> </a:t>
            </a:r>
            <a:endParaRPr lang="en-US" alt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"/>
          <p:cNvSpPr>
            <a:spLocks noChangeArrowheads="1"/>
          </p:cNvSpPr>
          <p:nvPr/>
        </p:nvSpPr>
        <p:spPr bwMode="auto">
          <a:xfrm>
            <a:off x="498119" y="975409"/>
            <a:ext cx="45448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solidFill>
                  <a:srgbClr val="0070C0"/>
                </a:solidFill>
              </a:rPr>
              <a:t>Recursos Materiais</a:t>
            </a:r>
            <a:r>
              <a:rPr lang="en-US" altLang="pt-BR" sz="3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6019" name="Rectangle 13"/>
          <p:cNvSpPr>
            <a:spLocks noChangeArrowheads="1"/>
          </p:cNvSpPr>
          <p:nvPr/>
        </p:nvSpPr>
        <p:spPr bwMode="auto">
          <a:xfrm>
            <a:off x="4572000" y="1298575"/>
            <a:ext cx="4176713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Água para uso geral: 80 litros/ pessoa/ dia;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600">
                <a:solidFill>
                  <a:srgbClr val="002060"/>
                </a:solidFill>
              </a:rPr>
              <a:t>- Água potável): 2,0 a 2,5 litros/ pessoa/ dia.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Iluminação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Instalações para descanso, alimentação, segurança etc;</a:t>
            </a:r>
          </a:p>
        </p:txBody>
      </p:sp>
      <p:sp>
        <p:nvSpPr>
          <p:cNvPr id="86020" name="Text Box 12" descr="okmateriais_administrativos"/>
          <p:cNvSpPr txBox="1">
            <a:spLocks noChangeArrowheads="1"/>
          </p:cNvSpPr>
          <p:nvPr/>
        </p:nvSpPr>
        <p:spPr bwMode="auto">
          <a:xfrm>
            <a:off x="882650" y="2408238"/>
            <a:ext cx="3168650" cy="2663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</p:spTree>
    <p:extLst>
      <p:ext uri="{BB962C8B-B14F-4D97-AF65-F5344CB8AC3E}">
        <p14:creationId xmlns:p14="http://schemas.microsoft.com/office/powerpoint/2010/main" val="14868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ChangeArrowheads="1"/>
          </p:cNvSpPr>
          <p:nvPr/>
        </p:nvSpPr>
        <p:spPr bwMode="auto">
          <a:xfrm>
            <a:off x="1187450" y="620713"/>
            <a:ext cx="5467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>
                <a:solidFill>
                  <a:srgbClr val="0070C0"/>
                </a:solidFill>
              </a:rPr>
              <a:t>Recursos Materiais</a:t>
            </a:r>
            <a:r>
              <a:rPr lang="en-US" altLang="pt-BR" sz="4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7043" name="Rectangle 11"/>
          <p:cNvSpPr>
            <a:spLocks noChangeArrowheads="1"/>
          </p:cNvSpPr>
          <p:nvPr/>
        </p:nvSpPr>
        <p:spPr bwMode="auto">
          <a:xfrm>
            <a:off x="4284663" y="1577975"/>
            <a:ext cx="431958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 Condições mínimas para atendimento médico quando necessário;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 Meios de transporte;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 Equipamentos de comunicação;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z="260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z="2600">
                <a:solidFill>
                  <a:srgbClr val="002060"/>
                </a:solidFill>
              </a:rPr>
              <a:t> Material de apoio / escritório.</a:t>
            </a:r>
          </a:p>
        </p:txBody>
      </p:sp>
      <p:sp>
        <p:nvSpPr>
          <p:cNvPr id="87044" name="Text Box 10" descr="okmateriais_administrativos"/>
          <p:cNvSpPr txBox="1">
            <a:spLocks noChangeArrowheads="1"/>
          </p:cNvSpPr>
          <p:nvPr/>
        </p:nvSpPr>
        <p:spPr bwMode="auto">
          <a:xfrm>
            <a:off x="752475" y="2349500"/>
            <a:ext cx="3168650" cy="26638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/>
          </a:p>
        </p:txBody>
      </p:sp>
    </p:spTree>
    <p:extLst>
      <p:ext uri="{BB962C8B-B14F-4D97-AF65-F5344CB8AC3E}">
        <p14:creationId xmlns:p14="http://schemas.microsoft.com/office/powerpoint/2010/main" val="12153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46" y="692696"/>
            <a:ext cx="3672780" cy="1143000"/>
          </a:xfrm>
        </p:spPr>
        <p:txBody>
          <a:bodyPr>
            <a:normAutofit/>
          </a:bodyPr>
          <a:lstStyle/>
          <a:p>
            <a:pPr algn="l"/>
            <a:r>
              <a:rPr lang="pt-BR" altLang="pt-BR" sz="3600" b="1" dirty="0" smtClean="0">
                <a:solidFill>
                  <a:srgbClr val="0070C0"/>
                </a:solidFill>
              </a:rPr>
              <a:t>Observações:</a:t>
            </a:r>
          </a:p>
        </p:txBody>
      </p:sp>
      <p:sp>
        <p:nvSpPr>
          <p:cNvPr id="95235" name="Rectangle 3"/>
          <p:cNvSpPr txBox="1">
            <a:spLocks noChangeArrowheads="1"/>
          </p:cNvSpPr>
          <p:nvPr/>
        </p:nvSpPr>
        <p:spPr bwMode="auto">
          <a:xfrm>
            <a:off x="539750" y="1557338"/>
            <a:ext cx="7993063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pt-BR" altLang="pt-BR" sz="240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altLang="pt-BR" sz="2400">
                <a:solidFill>
                  <a:srgbClr val="002060"/>
                </a:solidFill>
              </a:rPr>
              <a:t>A divulgação de </a:t>
            </a:r>
            <a:r>
              <a:rPr lang="pt-BR" altLang="pt-BR" sz="2400" b="1">
                <a:solidFill>
                  <a:srgbClr val="002060"/>
                </a:solidFill>
              </a:rPr>
              <a:t>informações para a imprensa </a:t>
            </a:r>
            <a:r>
              <a:rPr lang="pt-BR" altLang="pt-BR" sz="2400">
                <a:solidFill>
                  <a:srgbClr val="002060"/>
                </a:solidFill>
              </a:rPr>
              <a:t>somente deverá ser feita pelo gerente ou por outra pessoa devidamente autorizada pelo coordenador da COMDEC;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altLang="pt-BR" sz="240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altLang="pt-BR" sz="2400">
                <a:solidFill>
                  <a:srgbClr val="002060"/>
                </a:solidFill>
              </a:rPr>
              <a:t>Essas informações deverão ser cautelosas, levando- se em </a:t>
            </a:r>
            <a:r>
              <a:rPr lang="pt-BR" altLang="pt-BR" sz="2400" b="1">
                <a:solidFill>
                  <a:srgbClr val="002060"/>
                </a:solidFill>
              </a:rPr>
              <a:t>consideração a privacidade das famílias </a:t>
            </a:r>
            <a:r>
              <a:rPr lang="pt-BR" altLang="pt-BR" sz="2400">
                <a:solidFill>
                  <a:srgbClr val="002060"/>
                </a:solidFill>
              </a:rPr>
              <a:t>e a rotina do abrigo;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t-BR" altLang="pt-BR" sz="240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pt-BR" altLang="pt-BR" sz="2400">
                <a:solidFill>
                  <a:srgbClr val="002060"/>
                </a:solidFill>
              </a:rPr>
              <a:t>Sugere-se que haja horários pré-estabelecidos para o atendimento à imprensa. </a:t>
            </a:r>
          </a:p>
          <a:p>
            <a:pPr>
              <a:lnSpc>
                <a:spcPct val="80000"/>
              </a:lnSpc>
            </a:pPr>
            <a:endParaRPr lang="pt-BR" altLang="pt-BR" sz="240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pt-BR" altLang="pt-BR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Slide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80728"/>
            <a:ext cx="7920038" cy="5033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2345879" y="2009746"/>
            <a:ext cx="474027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400" b="1" dirty="0" smtClean="0">
                <a:solidFill>
                  <a:srgbClr val="0070C0"/>
                </a:solidFill>
              </a:rPr>
              <a:t>Rotina </a:t>
            </a:r>
            <a:r>
              <a:rPr lang="pt-BR" altLang="pt-BR" sz="4400" b="1" dirty="0">
                <a:solidFill>
                  <a:srgbClr val="0070C0"/>
                </a:solidFill>
              </a:rPr>
              <a:t>do Abrigo</a:t>
            </a:r>
            <a:endParaRPr lang="en-US" altLang="pt-B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611188" y="744538"/>
            <a:ext cx="6323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Importante para a Rotina do Abrigo</a:t>
            </a:r>
            <a:endParaRPr lang="en-US" altLang="pt-BR" sz="2800">
              <a:solidFill>
                <a:srgbClr val="0070C0"/>
              </a:solidFill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55650" y="1252538"/>
            <a:ext cx="7704138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200" dirty="0">
                <a:solidFill>
                  <a:srgbClr val="002060"/>
                </a:solidFill>
              </a:rPr>
              <a:t>O cadastro das pessoas deve ser realizado: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Char char="-"/>
            </a:pPr>
            <a:r>
              <a:rPr lang="pt-BR" altLang="pt-BR" sz="2200" dirty="0">
                <a:solidFill>
                  <a:srgbClr val="002060"/>
                </a:solidFill>
              </a:rPr>
              <a:t> de </a:t>
            </a:r>
            <a:r>
              <a:rPr lang="pt-BR" altLang="pt-BR" sz="2200" b="1" dirty="0">
                <a:solidFill>
                  <a:srgbClr val="002060"/>
                </a:solidFill>
              </a:rPr>
              <a:t>forma mais pratica possível</a:t>
            </a:r>
            <a:r>
              <a:rPr lang="pt-BR" altLang="pt-BR" sz="2200" dirty="0">
                <a:solidFill>
                  <a:srgbClr val="002060"/>
                </a:solidFill>
              </a:rPr>
              <a:t>, com o objetivo de informar o número total de pessoas recebidas; sendo que a lista deve ser atualizada constantemente;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Char char="-"/>
            </a:pPr>
            <a:r>
              <a:rPr lang="pt-BR" altLang="pt-BR" sz="2200" dirty="0">
                <a:solidFill>
                  <a:srgbClr val="002060"/>
                </a:solidFill>
              </a:rPr>
              <a:t>É importante que se </a:t>
            </a:r>
            <a:r>
              <a:rPr lang="pt-BR" altLang="pt-BR" sz="2200" b="1" dirty="0">
                <a:solidFill>
                  <a:srgbClr val="002060"/>
                </a:solidFill>
              </a:rPr>
              <a:t>delimite um local para o cadastro</a:t>
            </a:r>
            <a:r>
              <a:rPr lang="pt-BR" altLang="pt-BR" sz="2200" dirty="0">
                <a:solidFill>
                  <a:srgbClr val="002060"/>
                </a:solidFill>
              </a:rPr>
              <a:t>, e que este seja a única via de entrada e saída de pessoal, permitida aos desabrigados, evitando a circulação de estranhos ao abrigo;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Char char="-"/>
            </a:pPr>
            <a:r>
              <a:rPr lang="pt-BR" altLang="pt-BR" sz="2200" dirty="0">
                <a:solidFill>
                  <a:srgbClr val="002060"/>
                </a:solidFill>
              </a:rPr>
              <a:t>É necessário </a:t>
            </a:r>
            <a:r>
              <a:rPr lang="pt-BR" altLang="pt-BR" sz="2200" b="1" dirty="0">
                <a:solidFill>
                  <a:srgbClr val="002060"/>
                </a:solidFill>
              </a:rPr>
              <a:t>pessoal para o controle </a:t>
            </a:r>
            <a:r>
              <a:rPr lang="pt-BR" altLang="pt-BR" sz="2200" dirty="0">
                <a:solidFill>
                  <a:srgbClr val="002060"/>
                </a:solidFill>
              </a:rPr>
              <a:t>de saída e entrada de pessoal. Não se permite a entrada com substâncias alcoólicas, ilícitas, armas de fogo e objetos cortantes.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684213" y="620713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Importante para a Rotina do Abrigo</a:t>
            </a:r>
            <a:endParaRPr lang="en-US" altLang="pt-BR" sz="2800">
              <a:solidFill>
                <a:srgbClr val="0070C0"/>
              </a:solidFill>
            </a:endParaRPr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539750" y="1144588"/>
            <a:ext cx="78486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Bens acautelados</a:t>
            </a:r>
            <a:r>
              <a:rPr lang="pt-BR" altLang="pt-BR" sz="2200">
                <a:solidFill>
                  <a:srgbClr val="002060"/>
                </a:solidFill>
              </a:rPr>
              <a:t>: Os bens que ocupam espaço ou prejudicam a organização devem ser recolhidos, identificados e acautelados em local seguro, com o preenchimento de formulário apropriado. Na devolução de bens também se deve registrar quem retirou e quando;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Registro dos animais:</a:t>
            </a:r>
            <a:r>
              <a:rPr lang="pt-BR" altLang="pt-BR" sz="2200">
                <a:solidFill>
                  <a:srgbClr val="002060"/>
                </a:solidFill>
              </a:rPr>
              <a:t> Para prevenir zoonoses e acidentes é necessário o registro dos animais, de preferência no campo de observações do cadastro do desabrigado, verificar com o dono se os animais estão vacinados, caso não deve ser providenciado;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Local para abrigamento de animais: </a:t>
            </a:r>
            <a:r>
              <a:rPr lang="pt-BR" altLang="pt-BR" sz="2200">
                <a:solidFill>
                  <a:srgbClr val="002060"/>
                </a:solidFill>
              </a:rPr>
              <a:t>Os animais devem ser colocados em local não muito afastado do abrigo, de forma que os familiares possam fazer os cuidados diários necessários; </a:t>
            </a:r>
          </a:p>
        </p:txBody>
      </p:sp>
    </p:spTree>
    <p:extLst>
      <p:ext uri="{BB962C8B-B14F-4D97-AF65-F5344CB8AC3E}">
        <p14:creationId xmlns:p14="http://schemas.microsoft.com/office/powerpoint/2010/main" val="818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684213" y="620713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Importante para a Rotina do Abrigo:</a:t>
            </a:r>
            <a:endParaRPr lang="en-US" altLang="pt-BR" sz="2800">
              <a:solidFill>
                <a:srgbClr val="0070C0"/>
              </a:solidFill>
            </a:endParaRP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611188" y="1284288"/>
            <a:ext cx="7993062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Coesão Familiar: </a:t>
            </a:r>
            <a:r>
              <a:rPr lang="pt-BR" altLang="pt-BR" sz="2200">
                <a:solidFill>
                  <a:srgbClr val="002060"/>
                </a:solidFill>
              </a:rPr>
              <a:t>Na disposição das famílias, orienta-se dentro das possibilidades não romper a coesão familiar;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Retorno a vida normal: </a:t>
            </a:r>
            <a:r>
              <a:rPr lang="pt-BR" altLang="pt-BR" sz="2200">
                <a:solidFill>
                  <a:srgbClr val="002060"/>
                </a:solidFill>
              </a:rPr>
              <a:t>É preciso estimular as pessoas a voltarem a sua vida cotidiana, deixando claro o caráter provisório do abrigo, afim de evitar a acomodação, proporcionando suporte para tal;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Almoxarifado:</a:t>
            </a:r>
            <a:r>
              <a:rPr lang="pt-BR" altLang="pt-BR" sz="2200">
                <a:solidFill>
                  <a:srgbClr val="002060"/>
                </a:solidFill>
              </a:rPr>
              <a:t> É necessário um almoxarifado com um responsável com materiais, que seja referência para que as pessoas possam adquirir itens para as suas necessidades imediatas, com o pressuposto de que elas não possuem esses recursos em situações de desastres. Importante estabelecer horário  e ficha de controle de saída;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  <a:r>
              <a:rPr lang="pt-BR" altLang="pt-BR" sz="2200" b="1">
                <a:solidFill>
                  <a:srgbClr val="002060"/>
                </a:solidFill>
              </a:rPr>
              <a:t>Normas: </a:t>
            </a:r>
            <a:r>
              <a:rPr lang="pt-BR" altLang="pt-BR" sz="2200">
                <a:solidFill>
                  <a:srgbClr val="002060"/>
                </a:solidFill>
              </a:rPr>
              <a:t>É necessário criar as normas comuns para que a convivência seja a mais harmoniosa possível.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pt-BR" altLang="pt-BR" sz="220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03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539750" y="476250"/>
            <a:ext cx="731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Afixar no abrigo horários para atividades:</a:t>
            </a:r>
            <a:endParaRPr lang="en-US" altLang="pt-BR" sz="2800">
              <a:solidFill>
                <a:srgbClr val="0070C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6423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608013" y="476250"/>
            <a:ext cx="6323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0070C0"/>
                </a:solidFill>
              </a:rPr>
              <a:t>Importante para a Rotina do Abrigo:</a:t>
            </a:r>
            <a:endParaRPr lang="en-US" altLang="pt-BR" sz="2800">
              <a:solidFill>
                <a:srgbClr val="0070C0"/>
              </a:solidFill>
            </a:endParaRPr>
          </a:p>
        </p:txBody>
      </p:sp>
      <p:sp>
        <p:nvSpPr>
          <p:cNvPr id="7171" name="Rectangle 13"/>
          <p:cNvSpPr>
            <a:spLocks noChangeArrowheads="1"/>
          </p:cNvSpPr>
          <p:nvPr/>
        </p:nvSpPr>
        <p:spPr bwMode="auto">
          <a:xfrm>
            <a:off x="468313" y="998538"/>
            <a:ext cx="7993062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-685800" algn="l"/>
                <a:tab pos="7334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-685800" algn="l"/>
                <a:tab pos="7334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Outros </a:t>
            </a:r>
            <a:r>
              <a:rPr lang="pt-BR" altLang="pt-BR" sz="2200" b="1">
                <a:solidFill>
                  <a:srgbClr val="002060"/>
                </a:solidFill>
              </a:rPr>
              <a:t>horários podem ser estabelecidos</a:t>
            </a:r>
            <a:r>
              <a:rPr lang="pt-BR" altLang="pt-BR" sz="2200">
                <a:solidFill>
                  <a:srgbClr val="002060"/>
                </a:solidFill>
              </a:rPr>
              <a:t>, como: Horário de banho; Atividades de limpeza; Atividades educativas; Horário de cultos religiosos;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É importante que os </a:t>
            </a:r>
            <a:r>
              <a:rPr lang="pt-BR" altLang="pt-BR" sz="2200" b="1">
                <a:solidFill>
                  <a:srgbClr val="002060"/>
                </a:solidFill>
              </a:rPr>
              <a:t>desabrigados sejam informados sobre as ações</a:t>
            </a:r>
            <a:r>
              <a:rPr lang="pt-BR" altLang="pt-BR" sz="2200">
                <a:solidFill>
                  <a:srgbClr val="002060"/>
                </a:solidFill>
              </a:rPr>
              <a:t> que estão sendo realizadas pela administração;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Deve-se estimular a </a:t>
            </a:r>
            <a:r>
              <a:rPr lang="pt-BR" altLang="pt-BR" sz="2200" b="1">
                <a:solidFill>
                  <a:srgbClr val="002060"/>
                </a:solidFill>
              </a:rPr>
              <a:t>participação dos desabrigados nas atividades básicas </a:t>
            </a:r>
            <a:r>
              <a:rPr lang="pt-BR" altLang="pt-BR" sz="2200">
                <a:solidFill>
                  <a:srgbClr val="002060"/>
                </a:solidFill>
              </a:rPr>
              <a:t>necessárias para a manutenção do abrigo;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As atividades devem ser apresentadas (com horários para realização) para as famílias escolherem por afinidade ou poderão ser divididas por grupos operacionais com crachás por cores;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pt-BR" altLang="pt-BR" sz="2200">
                <a:solidFill>
                  <a:srgbClr val="002060"/>
                </a:solidFill>
              </a:rPr>
              <a:t>  A </a:t>
            </a:r>
            <a:r>
              <a:rPr lang="pt-BR" altLang="pt-BR" sz="2200" b="1">
                <a:solidFill>
                  <a:srgbClr val="002060"/>
                </a:solidFill>
              </a:rPr>
              <a:t>prática religiosa </a:t>
            </a:r>
            <a:r>
              <a:rPr lang="pt-BR" altLang="pt-BR" sz="2200">
                <a:solidFill>
                  <a:srgbClr val="002060"/>
                </a:solidFill>
              </a:rPr>
              <a:t>deve ser feita mediante prévia autorização do administrador e em comum acordo com as famílias;</a:t>
            </a:r>
          </a:p>
        </p:txBody>
      </p:sp>
    </p:spTree>
    <p:extLst>
      <p:ext uri="{BB962C8B-B14F-4D97-AF65-F5344CB8AC3E}">
        <p14:creationId xmlns:p14="http://schemas.microsoft.com/office/powerpoint/2010/main" val="37854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427984" y="2708920"/>
            <a:ext cx="4103688" cy="352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pt-BR" altLang="pt-BR" dirty="0" smtClean="0">
              <a:solidFill>
                <a:srgbClr val="195DAF"/>
              </a:solidFill>
            </a:endParaRPr>
          </a:p>
          <a:p>
            <a:pPr algn="ctr" eaLnBrk="1" hangingPunct="1">
              <a:defRPr/>
            </a:pPr>
            <a:endParaRPr lang="pt-BR" altLang="pt-BR" dirty="0">
              <a:solidFill>
                <a:srgbClr val="195DAF"/>
              </a:solidFill>
            </a:endParaRPr>
          </a:p>
          <a:p>
            <a:pPr algn="ctr" eaLnBrk="1" hangingPunct="1">
              <a:defRPr/>
            </a:pPr>
            <a:r>
              <a:rPr lang="pt-BR" altLang="pt-BR" sz="3200" dirty="0">
                <a:solidFill>
                  <a:srgbClr val="195DAF"/>
                </a:solidFill>
              </a:rPr>
              <a:t>Obrigada!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pt-BR" altLang="pt-BR" b="1" dirty="0">
              <a:solidFill>
                <a:srgbClr val="195DA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 altLang="pt-BR" b="1" dirty="0" err="1">
                <a:solidFill>
                  <a:srgbClr val="195DAF"/>
                </a:solidFill>
              </a:rPr>
              <a:t>Jocirley</a:t>
            </a:r>
            <a:r>
              <a:rPr lang="pt-BR" altLang="pt-BR" b="1" dirty="0">
                <a:solidFill>
                  <a:srgbClr val="195DAF"/>
                </a:solidFill>
              </a:rPr>
              <a:t> </a:t>
            </a:r>
            <a:r>
              <a:rPr lang="pt-BR" altLang="pt-BR" b="1" dirty="0" err="1">
                <a:solidFill>
                  <a:srgbClr val="195DAF"/>
                </a:solidFill>
              </a:rPr>
              <a:t>Bubach</a:t>
            </a:r>
            <a:r>
              <a:rPr lang="pt-BR" altLang="pt-BR" b="1" dirty="0">
                <a:solidFill>
                  <a:srgbClr val="195DAF"/>
                </a:solidFill>
              </a:rPr>
              <a:t> </a:t>
            </a:r>
            <a:r>
              <a:rPr lang="pt-BR" altLang="pt-BR" b="1" dirty="0" err="1">
                <a:solidFill>
                  <a:srgbClr val="195DAF"/>
                </a:solidFill>
              </a:rPr>
              <a:t>Andreatti</a:t>
            </a:r>
            <a:endParaRPr lang="pt-BR" altLang="pt-BR" b="1" dirty="0">
              <a:solidFill>
                <a:srgbClr val="195DA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 altLang="pt-BR" b="1" dirty="0">
                <a:solidFill>
                  <a:srgbClr val="195DAF"/>
                </a:solidFill>
              </a:rPr>
              <a:t>Subtenente BM</a:t>
            </a: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pt-BR" altLang="pt-BR" b="1" dirty="0">
              <a:solidFill>
                <a:srgbClr val="195DA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 altLang="pt-BR" sz="1600" b="1" dirty="0">
                <a:solidFill>
                  <a:srgbClr val="195DAF"/>
                </a:solidFill>
                <a:hlinkClick r:id="rId2"/>
              </a:rPr>
              <a:t>jocirley.bubach@bombeiros.es.gov.br</a:t>
            </a:r>
            <a:endParaRPr lang="pt-BR" altLang="pt-BR" sz="1600" b="1" dirty="0">
              <a:solidFill>
                <a:srgbClr val="195DAF"/>
              </a:solidFill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pt-BR" altLang="pt-BR" sz="1600" dirty="0" smtClean="0">
                <a:solidFill>
                  <a:srgbClr val="195DAF"/>
                </a:solidFill>
              </a:rPr>
              <a:t>27 3194-3696/ 3194-3698</a:t>
            </a:r>
            <a:endParaRPr lang="pt-BR" altLang="pt-BR" sz="2000" b="1" dirty="0">
              <a:solidFill>
                <a:srgbClr val="195DAF"/>
              </a:solidFill>
              <a:latin typeface="Agency FB" pitchFamily="34" charset="0"/>
            </a:endParaRPr>
          </a:p>
        </p:txBody>
      </p:sp>
      <p:pic>
        <p:nvPicPr>
          <p:cNvPr id="6146" name="Picture 2" descr="C:\Users\dione.duarte\Desktop\Logo Defesa Civ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12845"/>
            <a:ext cx="3831779" cy="312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123557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i="1" dirty="0"/>
              <a:t>“O primeiro passo para conseguir algo é desejá-lo.</a:t>
            </a:r>
          </a:p>
          <a:p>
            <a:pPr algn="ctr">
              <a:defRPr/>
            </a:pPr>
            <a:r>
              <a:rPr lang="pt-BR" b="1" i="1" dirty="0"/>
              <a:t>Ontem foi embora. Amanhã ainda não veio. Temos somente hoje, comecemos! Qualquer ato de amor, por menor que seja, é um trabalho pela paz.”</a:t>
            </a:r>
          </a:p>
          <a:p>
            <a:pPr algn="ctr">
              <a:defRPr/>
            </a:pPr>
            <a:r>
              <a:rPr lang="pt-BR" i="1" dirty="0">
                <a:hlinkClick r:id="rId4"/>
              </a:rPr>
              <a:t>Madre Teresa de Calcutá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14561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2821</Words>
  <Application>Microsoft Office PowerPoint</Application>
  <PresentationFormat>Apresentação na tela (4:3)</PresentationFormat>
  <Paragraphs>488</Paragraphs>
  <Slides>96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98" baseType="lpstr">
      <vt:lpstr>Tema do Office</vt:lpstr>
      <vt:lpstr>Imagem de Bitmap</vt:lpstr>
      <vt:lpstr>Apresentação do PowerPoint</vt:lpstr>
      <vt:lpstr>Programação</vt:lpstr>
      <vt:lpstr>Ameaça</vt:lpstr>
      <vt:lpstr>Vulnerabilidade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Risco</vt:lpstr>
      <vt:lpstr>Desastre</vt:lpstr>
      <vt:lpstr>Desastre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Constituição Federal</vt:lpstr>
      <vt:lpstr>Proteção Social Básica (PSB)</vt:lpstr>
      <vt:lpstr>Proteção Social Especial (PSE)</vt:lpstr>
      <vt:lpstr>Apresentação do PowerPoint</vt:lpstr>
      <vt:lpstr>Serviço de Proteção em Situações de Calamidade e de Emergências</vt:lpstr>
      <vt:lpstr>Serviço de Proteção em Situações de Calamidade e de Emergências</vt:lpstr>
      <vt:lpstr>Objetivos:</vt:lpstr>
      <vt:lpstr>Benefícios Eventuais</vt:lpstr>
      <vt:lpstr>Apresentação do PowerPoint</vt:lpstr>
      <vt:lpstr>Quem é um Desabrigado?</vt:lpstr>
      <vt:lpstr> Desalojado</vt:lpstr>
      <vt:lpstr>  Afetado</vt:lpstr>
      <vt:lpstr>Abrigo</vt:lpstr>
      <vt:lpstr>Classificação de Abrigos</vt:lpstr>
      <vt:lpstr>Quem organiza os abrigos temporários? </vt:lpstr>
      <vt:lpstr>Quando se  planeja a existência do   abrigo? </vt:lpstr>
      <vt:lpstr>Quando se planeja o abrigo? </vt:lpstr>
      <vt:lpstr>Apresentação do PowerPoint</vt:lpstr>
      <vt:lpstr>Plano de Contingência </vt:lpstr>
      <vt:lpstr>Plano de Contingência</vt:lpstr>
      <vt:lpstr>Como planejar um abrigo? </vt:lpstr>
      <vt:lpstr>Modelo Gerencial do Abrigo Temporário</vt:lpstr>
      <vt:lpstr>Modelo Gerencial do Abrigo Temporário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Recursos Humanos</vt:lpstr>
      <vt:lpstr>Recursos Humanos</vt:lpstr>
      <vt:lpstr>Recursos Humanos</vt:lpstr>
      <vt:lpstr>Apresentação do PowerPoint</vt:lpstr>
      <vt:lpstr>A Realidade Social e o Voluntariado</vt:lpstr>
      <vt:lpstr>A Realidade Social e o Voluntariado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Observações: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Ayme Rocha</dc:creator>
  <cp:lastModifiedBy>Jocirley BUBACH Andreatti</cp:lastModifiedBy>
  <cp:revision>39</cp:revision>
  <cp:lastPrinted>2017-10-23T16:43:31Z</cp:lastPrinted>
  <dcterms:created xsi:type="dcterms:W3CDTF">2015-01-30T16:46:16Z</dcterms:created>
  <dcterms:modified xsi:type="dcterms:W3CDTF">2017-10-23T18:50:27Z</dcterms:modified>
</cp:coreProperties>
</file>